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45588" saveSubsetFonts="1">
  <p:sldMasterIdLst>
    <p:sldMasterId id="2147483660" r:id="rId4"/>
  </p:sldMasterIdLst>
  <p:sldIdLst>
    <p:sldId id="256" r:id="rId5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2B65AF"/>
    <a:srgbClr val="2A64AD"/>
    <a:srgbClr val="2460AB"/>
    <a:srgbClr val="2661AC"/>
    <a:srgbClr val="376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416" y="-2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7016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603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0402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8030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6698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5417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9023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5826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8501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465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F942-E094-4923-8904-98E9AB1C5EE2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5087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9F942-E094-4923-8904-98E9AB1C5EE2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E78CE-29D3-4AA8-990C-ED0D05559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2450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301" y="11141382"/>
            <a:ext cx="1157081" cy="4731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ottotitolo 2">
            <a:extLst>
              <a:ext uri="{FF2B5EF4-FFF2-40B4-BE49-F238E27FC236}">
                <a16:creationId xmlns:a16="http://schemas.microsoft.com/office/drawing/2014/main" id="{9FAD4835-5E64-4A0D-9052-A67326934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179" y="2250614"/>
            <a:ext cx="5439061" cy="8146915"/>
          </a:xfrm>
          <a:noFill/>
        </p:spPr>
        <p:txBody>
          <a:bodyPr>
            <a:normAutofit/>
          </a:bodyPr>
          <a:lstStyle/>
          <a:p>
            <a:endParaRPr lang="it-IT" sz="2000" b="1" dirty="0">
              <a:solidFill>
                <a:schemeClr val="accent1">
                  <a:lumMod val="75000"/>
                </a:schemeClr>
              </a:solidFill>
              <a:latin typeface="Titillium Web" panose="00000500000000000000" pitchFamily="2" charset="0"/>
            </a:endParaRPr>
          </a:p>
          <a:p>
            <a:r>
              <a:rPr lang="it-IT" sz="2000" b="1" dirty="0">
                <a:solidFill>
                  <a:schemeClr val="accent1">
                    <a:lumMod val="75000"/>
                  </a:schemeClr>
                </a:solidFill>
                <a:latin typeface="Titillium Web" panose="00000500000000000000" pitchFamily="2" charset="0"/>
              </a:rPr>
              <a:t>Piano Nazionale di Ripresa e Resilienza </a:t>
            </a:r>
          </a:p>
          <a:p>
            <a:r>
              <a:rPr lang="it-IT" sz="2000" b="1" dirty="0">
                <a:solidFill>
                  <a:schemeClr val="accent1">
                    <a:lumMod val="75000"/>
                  </a:schemeClr>
                </a:solidFill>
                <a:latin typeface="Titillium Web" panose="00000500000000000000" pitchFamily="2" charset="0"/>
              </a:rPr>
              <a:t>Missione 4 – Componente C2 – Investimento 1.1</a:t>
            </a:r>
          </a:p>
          <a:p>
            <a:endParaRPr lang="it-IT" dirty="0">
              <a:solidFill>
                <a:schemeClr val="accent1">
                  <a:lumMod val="75000"/>
                </a:schemeClr>
              </a:solidFill>
              <a:latin typeface="Titillium Web" panose="00000500000000000000" pitchFamily="2" charset="0"/>
            </a:endParaRPr>
          </a:p>
          <a:p>
            <a:r>
              <a:rPr lang="it-IT" b="1" dirty="0">
                <a:latin typeface="Titillium Web" panose="00000500000000000000" pitchFamily="2" charset="0"/>
              </a:rPr>
              <a:t>Titolo del progetto</a:t>
            </a:r>
          </a:p>
          <a:p>
            <a:r>
              <a:rPr lang="en-US" dirty="0">
                <a:latin typeface="Titillium Web" panose="00000500000000000000" pitchFamily="2" charset="0"/>
              </a:rPr>
              <a:t>Development of High Energy Efficient Electronic Devices Based on Innovative Ferroelectric Materials (</a:t>
            </a:r>
            <a:r>
              <a:rPr lang="en-US" dirty="0" err="1">
                <a:latin typeface="Titillium Web" panose="00000500000000000000" pitchFamily="2" charset="0"/>
              </a:rPr>
              <a:t>HiEnD</a:t>
            </a:r>
            <a:r>
              <a:rPr lang="en-US" dirty="0">
                <a:latin typeface="Titillium Web" panose="00000500000000000000" pitchFamily="2" charset="0"/>
              </a:rPr>
              <a:t>)</a:t>
            </a:r>
          </a:p>
          <a:p>
            <a:endParaRPr lang="it-IT" dirty="0">
              <a:latin typeface="Titillium Web" panose="00000500000000000000" pitchFamily="2" charset="0"/>
            </a:endParaRPr>
          </a:p>
          <a:p>
            <a:r>
              <a:rPr lang="it-IT" b="1" dirty="0">
                <a:latin typeface="Titillium Web" panose="00000500000000000000" pitchFamily="2" charset="0"/>
              </a:rPr>
              <a:t>Codice CUP</a:t>
            </a:r>
          </a:p>
          <a:p>
            <a:r>
              <a:rPr lang="it-IT" dirty="0">
                <a:latin typeface="Titillium Web" panose="00000500000000000000" pitchFamily="2" charset="0"/>
              </a:rPr>
              <a:t>I53D23006690001</a:t>
            </a:r>
          </a:p>
          <a:p>
            <a:endParaRPr lang="it-IT" b="1">
              <a:latin typeface="Titillium Web" panose="00000500000000000000" pitchFamily="2" charset="0"/>
            </a:endParaRPr>
          </a:p>
          <a:p>
            <a:r>
              <a:rPr lang="it-IT" b="1">
                <a:latin typeface="Titillium Web" panose="00000500000000000000" pitchFamily="2" charset="0"/>
              </a:rPr>
              <a:t>Soggetto </a:t>
            </a:r>
            <a:r>
              <a:rPr lang="it-IT" b="1" dirty="0">
                <a:latin typeface="Titillium Web" panose="00000500000000000000" pitchFamily="2" charset="0"/>
              </a:rPr>
              <a:t>attuatore</a:t>
            </a:r>
          </a:p>
          <a:p>
            <a:pPr>
              <a:spcBef>
                <a:spcPts val="0"/>
              </a:spcBef>
            </a:pPr>
            <a:r>
              <a:rPr lang="it-IT" dirty="0">
                <a:latin typeface="Titillium Web" panose="00000500000000000000" pitchFamily="2" charset="0"/>
              </a:rPr>
              <a:t>ISTITUTO NAZIONALE DI FISICA NUCLEARE</a:t>
            </a:r>
          </a:p>
          <a:p>
            <a:pPr>
              <a:spcBef>
                <a:spcPts val="0"/>
              </a:spcBef>
            </a:pPr>
            <a:r>
              <a:rPr lang="it-IT" dirty="0">
                <a:latin typeface="Titillium Web" panose="00000500000000000000" pitchFamily="2" charset="0"/>
              </a:rPr>
              <a:t>Sede Legale: Via E.Fermi,54 – 00044 Frascati (RM) </a:t>
            </a:r>
            <a:br>
              <a:rPr lang="it-IT" dirty="0">
                <a:latin typeface="Titillium Web" panose="00000500000000000000" pitchFamily="2" charset="0"/>
              </a:rPr>
            </a:br>
            <a:r>
              <a:rPr lang="it-IT" dirty="0">
                <a:latin typeface="Titillium Web" panose="00000500000000000000" pitchFamily="2" charset="0"/>
              </a:rPr>
              <a:t>SEZIONE DI PERUGIA</a:t>
            </a:r>
            <a:br>
              <a:rPr lang="it-IT" dirty="0">
                <a:latin typeface="Titillium Web" panose="00000500000000000000" pitchFamily="2" charset="0"/>
              </a:rPr>
            </a:br>
            <a:r>
              <a:rPr lang="it-IT" dirty="0">
                <a:latin typeface="Titillium Web" panose="00000500000000000000" pitchFamily="2" charset="0"/>
              </a:rPr>
              <a:t>Via A. Pascoli snc- 06123 (PG)</a:t>
            </a:r>
          </a:p>
          <a:p>
            <a:endParaRPr lang="it-IT" dirty="0">
              <a:latin typeface="Titillium Web" panose="00000500000000000000" pitchFamily="2" charset="0"/>
            </a:endParaRPr>
          </a:p>
          <a:p>
            <a:r>
              <a:rPr lang="it-IT" b="1" dirty="0">
                <a:latin typeface="Titillium Web" panose="00000500000000000000" pitchFamily="2" charset="0"/>
              </a:rPr>
              <a:t>Obiettivo principale dell’operazione</a:t>
            </a:r>
          </a:p>
          <a:p>
            <a:r>
              <a:rPr lang="it-IT" dirty="0">
                <a:latin typeface="Titillium Web" panose="00000500000000000000" pitchFamily="2" charset="0"/>
              </a:rPr>
              <a:t>L'obiettivo del progetto è lo studio, la modellazione numerica con strumenti Technology-CAD e la caratterizzazione di dispositivi a capacità negativa realizzati con materiali ferroelettrici innovativi.</a:t>
            </a:r>
            <a:endParaRPr lang="it-IT" sz="1400" dirty="0">
              <a:latin typeface="Titillium Web" panose="00000500000000000000" pitchFamily="2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BD31D25-7277-4C18-A7CC-04545F45E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767" y="738465"/>
            <a:ext cx="3922183" cy="985624"/>
          </a:xfrm>
          <a:prstGeom prst="rect">
            <a:avLst/>
          </a:prstGeom>
        </p:spPr>
      </p:pic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C9DE69DE-2B0B-48F4-A24F-DD3FDD04F7B3}"/>
              </a:ext>
            </a:extLst>
          </p:cNvPr>
          <p:cNvCxnSpPr>
            <a:cxnSpLocks/>
          </p:cNvCxnSpPr>
          <p:nvPr/>
        </p:nvCxnSpPr>
        <p:spPr>
          <a:xfrm>
            <a:off x="339649" y="1913679"/>
            <a:ext cx="6046242" cy="0"/>
          </a:xfrm>
          <a:prstGeom prst="line">
            <a:avLst/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BBC7C3FF-32F2-4D46-9D11-148BBC6B0595}"/>
              </a:ext>
            </a:extLst>
          </p:cNvPr>
          <p:cNvCxnSpPr>
            <a:cxnSpLocks/>
          </p:cNvCxnSpPr>
          <p:nvPr/>
        </p:nvCxnSpPr>
        <p:spPr>
          <a:xfrm>
            <a:off x="234506" y="10799426"/>
            <a:ext cx="6412703" cy="0"/>
          </a:xfrm>
          <a:prstGeom prst="line">
            <a:avLst/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magine 6">
            <a:extLst>
              <a:ext uri="{FF2B5EF4-FFF2-40B4-BE49-F238E27FC236}">
                <a16:creationId xmlns:a16="http://schemas.microsoft.com/office/drawing/2014/main" id="{B6216361-67FD-470B-8CEC-815890AEB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80" y="11178602"/>
            <a:ext cx="1317478" cy="39609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F5920F5-A818-4FB7-A65A-96307121B5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0" b="30195"/>
          <a:stretch/>
        </p:blipFill>
        <p:spPr>
          <a:xfrm>
            <a:off x="1967994" y="11065611"/>
            <a:ext cx="1604717" cy="551326"/>
          </a:xfrm>
          <a:prstGeom prst="rect">
            <a:avLst/>
          </a:prstGeom>
        </p:spPr>
      </p:pic>
      <p:pic>
        <p:nvPicPr>
          <p:cNvPr id="10" name="Picture 13"/>
          <p:cNvPicPr/>
          <p:nvPr/>
        </p:nvPicPr>
        <p:blipFill>
          <a:blip r:embed="rId6"/>
          <a:stretch>
            <a:fillRect/>
          </a:stretch>
        </p:blipFill>
        <p:spPr>
          <a:xfrm>
            <a:off x="3961549" y="11162183"/>
            <a:ext cx="1034913" cy="42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744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406D108103E4498F6E95A0E0E53492" ma:contentTypeVersion="15" ma:contentTypeDescription="Create a new document." ma:contentTypeScope="" ma:versionID="58f56ad9177632a65b32ec899f92060d">
  <xsd:schema xmlns:xsd="http://www.w3.org/2001/XMLSchema" xmlns:xs="http://www.w3.org/2001/XMLSchema" xmlns:p="http://schemas.microsoft.com/office/2006/metadata/properties" xmlns:ns3="fc5923cc-d07b-49e1-a046-9ef1ce92de38" targetNamespace="http://schemas.microsoft.com/office/2006/metadata/properties" ma:root="true" ma:fieldsID="41ead0bcab99a458f8c8fc1ded0756ff" ns3:_="">
    <xsd:import namespace="fc5923cc-d07b-49e1-a046-9ef1ce92de3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923cc-d07b-49e1-a046-9ef1ce92de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c5923cc-d07b-49e1-a046-9ef1ce92de38" xsi:nil="true"/>
  </documentManagement>
</p:properties>
</file>

<file path=customXml/itemProps1.xml><?xml version="1.0" encoding="utf-8"?>
<ds:datastoreItem xmlns:ds="http://schemas.openxmlformats.org/officeDocument/2006/customXml" ds:itemID="{84F9EB54-49AB-411D-A538-AA91DB55E7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5923cc-d07b-49e1-a046-9ef1ce92de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6720DB-5BC7-4643-B578-238C07A308F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0BF412-870E-407E-92FC-71D46E61D10E}">
  <ds:schemaRefs>
    <ds:schemaRef ds:uri="fc5923cc-d07b-49e1-a046-9ef1ce92de38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101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Titillium Web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Isabella</dc:creator>
  <cp:lastModifiedBy>Isabella Panico</cp:lastModifiedBy>
  <cp:revision>20</cp:revision>
  <dcterms:created xsi:type="dcterms:W3CDTF">2023-05-11T08:27:09Z</dcterms:created>
  <dcterms:modified xsi:type="dcterms:W3CDTF">2024-10-15T16:27:22Z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0x01010011406D108103E4498F6E95A0E0E53492</vt:lpwstr>
  </property>
  <property fmtid="{D5CDD505-2E9C-101B-9397-08002B2CF9AE}" pid="3" name="MediaServiceImageTags">
    <vt:lpwstr/>
  </property>
</Properties>
</file>