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erverZoom="45588" saveSubsetFonts="1">
  <p:sldMasterIdLst>
    <p:sldMasterId id="2147483660" r:id="rId4"/>
  </p:sldMasterIdLst>
  <p:sldIdLst>
    <p:sldId id="256" r:id="rId5"/>
  </p:sldIdLst>
  <p:sldSz cx="6858000" cy="12192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F5597"/>
    <a:srgbClr val="2B65AF"/>
    <a:srgbClr val="2A64AD"/>
    <a:srgbClr val="2460AB"/>
    <a:srgbClr val="2661AC"/>
    <a:srgbClr val="376DB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98" d="100"/>
          <a:sy n="98" d="100"/>
        </p:scale>
        <p:origin x="18" y="-348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presProps" Target="presProps.xml"/><Relationship Id="rId5" Type="http://schemas.openxmlformats.org/officeDocument/2006/relationships/slide" Target="slides/slide1.xml"/><Relationship Id="rId4" Type="http://schemas.openxmlformats.org/officeDocument/2006/relationships/slideMaster" Target="slideMasters/slideMaster1.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995312"/>
            <a:ext cx="5829300" cy="4244622"/>
          </a:xfrm>
        </p:spPr>
        <p:txBody>
          <a:bodyPr anchor="b"/>
          <a:lstStyle>
            <a:lvl1pPr algn="ctr">
              <a:defRPr sz="4500"/>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857250" y="6403623"/>
            <a:ext cx="5143500" cy="2943577"/>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13E9F942-E094-4923-8904-98E9AB1C5EE2}" type="datetimeFigureOut">
              <a:rPr lang="it-IT" smtClean="0"/>
              <a:t>22/03/2024</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028E78CE-29D3-4AA8-990C-ED0D05559BCE}" type="slidenum">
              <a:rPr lang="it-IT" smtClean="0"/>
              <a:t>‹N›</a:t>
            </a:fld>
            <a:endParaRPr lang="it-IT"/>
          </a:p>
        </p:txBody>
      </p:sp>
    </p:spTree>
    <p:extLst>
      <p:ext uri="{BB962C8B-B14F-4D97-AF65-F5344CB8AC3E}">
        <p14:creationId xmlns:p14="http://schemas.microsoft.com/office/powerpoint/2010/main" val="16970166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idx="1"/>
          </p:nvPr>
        </p:nvSpPr>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13E9F942-E094-4923-8904-98E9AB1C5EE2}" type="datetimeFigureOut">
              <a:rPr lang="it-IT" smtClean="0"/>
              <a:t>22/03/2024</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028E78CE-29D3-4AA8-990C-ED0D05559BCE}" type="slidenum">
              <a:rPr lang="it-IT" smtClean="0"/>
              <a:t>‹N›</a:t>
            </a:fld>
            <a:endParaRPr lang="it-IT"/>
          </a:p>
        </p:txBody>
      </p:sp>
    </p:spTree>
    <p:extLst>
      <p:ext uri="{BB962C8B-B14F-4D97-AF65-F5344CB8AC3E}">
        <p14:creationId xmlns:p14="http://schemas.microsoft.com/office/powerpoint/2010/main" val="1526039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467916" y="3039537"/>
            <a:ext cx="5915025" cy="5071532"/>
          </a:xfrm>
        </p:spPr>
        <p:txBody>
          <a:bodyPr anchor="b"/>
          <a:lstStyle>
            <a:lvl1pPr>
              <a:defRPr sz="4500"/>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467916" y="8159048"/>
            <a:ext cx="5915025" cy="266699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13E9F942-E094-4923-8904-98E9AB1C5EE2}" type="datetimeFigureOut">
              <a:rPr lang="it-IT" smtClean="0"/>
              <a:t>22/03/2024</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028E78CE-29D3-4AA8-990C-ED0D05559BCE}" type="slidenum">
              <a:rPr lang="it-IT" smtClean="0"/>
              <a:t>‹N›</a:t>
            </a:fld>
            <a:endParaRPr lang="it-IT"/>
          </a:p>
        </p:txBody>
      </p:sp>
    </p:spTree>
    <p:extLst>
      <p:ext uri="{BB962C8B-B14F-4D97-AF65-F5344CB8AC3E}">
        <p14:creationId xmlns:p14="http://schemas.microsoft.com/office/powerpoint/2010/main" val="41804024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471488" y="3245556"/>
            <a:ext cx="2914650" cy="7735712"/>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3471863" y="3245556"/>
            <a:ext cx="2914650" cy="7735712"/>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13E9F942-E094-4923-8904-98E9AB1C5EE2}" type="datetimeFigureOut">
              <a:rPr lang="it-IT" smtClean="0"/>
              <a:t>22/03/2024</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028E78CE-29D3-4AA8-990C-ED0D05559BCE}" type="slidenum">
              <a:rPr lang="it-IT" smtClean="0"/>
              <a:t>‹N›</a:t>
            </a:fld>
            <a:endParaRPr lang="it-IT"/>
          </a:p>
        </p:txBody>
      </p:sp>
    </p:spTree>
    <p:extLst>
      <p:ext uri="{BB962C8B-B14F-4D97-AF65-F5344CB8AC3E}">
        <p14:creationId xmlns:p14="http://schemas.microsoft.com/office/powerpoint/2010/main" val="10680307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a:xfrm>
            <a:off x="472381" y="649114"/>
            <a:ext cx="5915025" cy="2356556"/>
          </a:xfrm>
        </p:spPr>
        <p:txBody>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472381" y="2988734"/>
            <a:ext cx="2901255" cy="146473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it-IT"/>
              <a:t>Modifica gli stili del testo dello schema</a:t>
            </a:r>
          </a:p>
        </p:txBody>
      </p:sp>
      <p:sp>
        <p:nvSpPr>
          <p:cNvPr id="4" name="Content Placeholder 3"/>
          <p:cNvSpPr>
            <a:spLocks noGrp="1"/>
          </p:cNvSpPr>
          <p:nvPr>
            <p:ph sz="half" idx="2"/>
          </p:nvPr>
        </p:nvSpPr>
        <p:spPr>
          <a:xfrm>
            <a:off x="472381" y="4453467"/>
            <a:ext cx="2901255" cy="6550379"/>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3471863" y="2988734"/>
            <a:ext cx="2915543" cy="146473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it-IT"/>
              <a:t>Modifica gli stili del testo dello schema</a:t>
            </a:r>
          </a:p>
        </p:txBody>
      </p:sp>
      <p:sp>
        <p:nvSpPr>
          <p:cNvPr id="6" name="Content Placeholder 5"/>
          <p:cNvSpPr>
            <a:spLocks noGrp="1"/>
          </p:cNvSpPr>
          <p:nvPr>
            <p:ph sz="quarter" idx="4"/>
          </p:nvPr>
        </p:nvSpPr>
        <p:spPr>
          <a:xfrm>
            <a:off x="3471863" y="4453467"/>
            <a:ext cx="2915543" cy="6550379"/>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13E9F942-E094-4923-8904-98E9AB1C5EE2}" type="datetimeFigureOut">
              <a:rPr lang="it-IT" smtClean="0"/>
              <a:t>22/03/2024</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028E78CE-29D3-4AA8-990C-ED0D05559BCE}" type="slidenum">
              <a:rPr lang="it-IT" smtClean="0"/>
              <a:t>‹N›</a:t>
            </a:fld>
            <a:endParaRPr lang="it-IT"/>
          </a:p>
        </p:txBody>
      </p:sp>
    </p:spTree>
    <p:extLst>
      <p:ext uri="{BB962C8B-B14F-4D97-AF65-F5344CB8AC3E}">
        <p14:creationId xmlns:p14="http://schemas.microsoft.com/office/powerpoint/2010/main" val="34966987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13E9F942-E094-4923-8904-98E9AB1C5EE2}" type="datetimeFigureOut">
              <a:rPr lang="it-IT" smtClean="0"/>
              <a:t>22/03/2024</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028E78CE-29D3-4AA8-990C-ED0D05559BCE}" type="slidenum">
              <a:rPr lang="it-IT" smtClean="0"/>
              <a:t>‹N›</a:t>
            </a:fld>
            <a:endParaRPr lang="it-IT"/>
          </a:p>
        </p:txBody>
      </p:sp>
    </p:spTree>
    <p:extLst>
      <p:ext uri="{BB962C8B-B14F-4D97-AF65-F5344CB8AC3E}">
        <p14:creationId xmlns:p14="http://schemas.microsoft.com/office/powerpoint/2010/main" val="8854171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3E9F942-E094-4923-8904-98E9AB1C5EE2}" type="datetimeFigureOut">
              <a:rPr lang="it-IT" smtClean="0"/>
              <a:t>22/03/2024</a:t>
            </a:fld>
            <a:endParaRPr lang="it-IT"/>
          </a:p>
        </p:txBody>
      </p:sp>
      <p:sp>
        <p:nvSpPr>
          <p:cNvPr id="3" name="Footer Placeholder 2"/>
          <p:cNvSpPr>
            <a:spLocks noGrp="1"/>
          </p:cNvSpPr>
          <p:nvPr>
            <p:ph type="ftr" sz="quarter" idx="11"/>
          </p:nvPr>
        </p:nvSpPr>
        <p:spPr/>
        <p:txBody>
          <a:bodyPr/>
          <a:lstStyle/>
          <a:p>
            <a:endParaRPr lang="it-IT"/>
          </a:p>
        </p:txBody>
      </p:sp>
      <p:sp>
        <p:nvSpPr>
          <p:cNvPr id="4" name="Slide Number Placeholder 3"/>
          <p:cNvSpPr>
            <a:spLocks noGrp="1"/>
          </p:cNvSpPr>
          <p:nvPr>
            <p:ph type="sldNum" sz="quarter" idx="12"/>
          </p:nvPr>
        </p:nvSpPr>
        <p:spPr/>
        <p:txBody>
          <a:bodyPr/>
          <a:lstStyle/>
          <a:p>
            <a:fld id="{028E78CE-29D3-4AA8-990C-ED0D05559BCE}" type="slidenum">
              <a:rPr lang="it-IT" smtClean="0"/>
              <a:t>‹N›</a:t>
            </a:fld>
            <a:endParaRPr lang="it-IT"/>
          </a:p>
        </p:txBody>
      </p:sp>
    </p:spTree>
    <p:extLst>
      <p:ext uri="{BB962C8B-B14F-4D97-AF65-F5344CB8AC3E}">
        <p14:creationId xmlns:p14="http://schemas.microsoft.com/office/powerpoint/2010/main" val="33890233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472381" y="812800"/>
            <a:ext cx="2211884" cy="2844800"/>
          </a:xfrm>
        </p:spPr>
        <p:txBody>
          <a:bodyPr anchor="b"/>
          <a:lstStyle>
            <a:lvl1pPr>
              <a:defRPr sz="2400"/>
            </a:lvl1pPr>
          </a:lstStyle>
          <a:p>
            <a:r>
              <a:rPr lang="it-IT"/>
              <a:t>Fare clic per modificare lo stile del titolo dello schema</a:t>
            </a:r>
            <a:endParaRPr lang="en-US" dirty="0"/>
          </a:p>
        </p:txBody>
      </p:sp>
      <p:sp>
        <p:nvSpPr>
          <p:cNvPr id="3" name="Content Placeholder 2"/>
          <p:cNvSpPr>
            <a:spLocks noGrp="1"/>
          </p:cNvSpPr>
          <p:nvPr>
            <p:ph idx="1"/>
          </p:nvPr>
        </p:nvSpPr>
        <p:spPr>
          <a:xfrm>
            <a:off x="2915543" y="1755425"/>
            <a:ext cx="3471863" cy="8664222"/>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472381" y="3657600"/>
            <a:ext cx="2211884" cy="677615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13E9F942-E094-4923-8904-98E9AB1C5EE2}" type="datetimeFigureOut">
              <a:rPr lang="it-IT" smtClean="0"/>
              <a:t>22/03/2024</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028E78CE-29D3-4AA8-990C-ED0D05559BCE}" type="slidenum">
              <a:rPr lang="it-IT" smtClean="0"/>
              <a:t>‹N›</a:t>
            </a:fld>
            <a:endParaRPr lang="it-IT"/>
          </a:p>
        </p:txBody>
      </p:sp>
    </p:spTree>
    <p:extLst>
      <p:ext uri="{BB962C8B-B14F-4D97-AF65-F5344CB8AC3E}">
        <p14:creationId xmlns:p14="http://schemas.microsoft.com/office/powerpoint/2010/main" val="6458265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472381" y="812800"/>
            <a:ext cx="2211884" cy="2844800"/>
          </a:xfrm>
        </p:spPr>
        <p:txBody>
          <a:bodyPr anchor="b"/>
          <a:lstStyle>
            <a:lvl1pPr>
              <a:defRPr sz="240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2915543" y="1755425"/>
            <a:ext cx="3471863" cy="8664222"/>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it-IT"/>
              <a:t>Fare clic sull'icona per inserire un'immagine</a:t>
            </a:r>
            <a:endParaRPr lang="en-US" dirty="0"/>
          </a:p>
        </p:txBody>
      </p:sp>
      <p:sp>
        <p:nvSpPr>
          <p:cNvPr id="4" name="Text Placeholder 3"/>
          <p:cNvSpPr>
            <a:spLocks noGrp="1"/>
          </p:cNvSpPr>
          <p:nvPr>
            <p:ph type="body" sz="half" idx="2"/>
          </p:nvPr>
        </p:nvSpPr>
        <p:spPr>
          <a:xfrm>
            <a:off x="472381" y="3657600"/>
            <a:ext cx="2211884" cy="677615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13E9F942-E094-4923-8904-98E9AB1C5EE2}" type="datetimeFigureOut">
              <a:rPr lang="it-IT" smtClean="0"/>
              <a:t>22/03/2024</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028E78CE-29D3-4AA8-990C-ED0D05559BCE}" type="slidenum">
              <a:rPr lang="it-IT" smtClean="0"/>
              <a:t>‹N›</a:t>
            </a:fld>
            <a:endParaRPr lang="it-IT"/>
          </a:p>
        </p:txBody>
      </p:sp>
    </p:spTree>
    <p:extLst>
      <p:ext uri="{BB962C8B-B14F-4D97-AF65-F5344CB8AC3E}">
        <p14:creationId xmlns:p14="http://schemas.microsoft.com/office/powerpoint/2010/main" val="18285012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13E9F942-E094-4923-8904-98E9AB1C5EE2}" type="datetimeFigureOut">
              <a:rPr lang="it-IT" smtClean="0"/>
              <a:t>22/03/2024</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028E78CE-29D3-4AA8-990C-ED0D05559BCE}" type="slidenum">
              <a:rPr lang="it-IT" smtClean="0"/>
              <a:t>‹N›</a:t>
            </a:fld>
            <a:endParaRPr lang="it-IT"/>
          </a:p>
        </p:txBody>
      </p:sp>
    </p:spTree>
    <p:extLst>
      <p:ext uri="{BB962C8B-B14F-4D97-AF65-F5344CB8AC3E}">
        <p14:creationId xmlns:p14="http://schemas.microsoft.com/office/powerpoint/2010/main" val="2634658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649111"/>
            <a:ext cx="1478756" cy="10332156"/>
          </a:xfrm>
        </p:spPr>
        <p:txBody>
          <a:bodyPr vert="eaVert"/>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471488" y="649111"/>
            <a:ext cx="4350544" cy="10332156"/>
          </a:xfrm>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13E9F942-E094-4923-8904-98E9AB1C5EE2}" type="datetimeFigureOut">
              <a:rPr lang="it-IT" smtClean="0"/>
              <a:t>22/03/2024</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028E78CE-29D3-4AA8-990C-ED0D05559BCE}" type="slidenum">
              <a:rPr lang="it-IT" smtClean="0"/>
              <a:t>‹N›</a:t>
            </a:fld>
            <a:endParaRPr lang="it-IT"/>
          </a:p>
        </p:txBody>
      </p:sp>
    </p:spTree>
    <p:extLst>
      <p:ext uri="{BB962C8B-B14F-4D97-AF65-F5344CB8AC3E}">
        <p14:creationId xmlns:p14="http://schemas.microsoft.com/office/powerpoint/2010/main" val="35550875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649114"/>
            <a:ext cx="5915025" cy="2356556"/>
          </a:xfrm>
          <a:prstGeom prst="rect">
            <a:avLst/>
          </a:prstGeom>
        </p:spPr>
        <p:txBody>
          <a:bodyPr vert="horz" lIns="91440" tIns="45720" rIns="91440" bIns="45720" rtlCol="0" anchor="ctr">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471488" y="3245556"/>
            <a:ext cx="5915025" cy="7735712"/>
          </a:xfrm>
          <a:prstGeom prst="rect">
            <a:avLst/>
          </a:prstGeom>
        </p:spPr>
        <p:txBody>
          <a:bodyPr vert="horz" lIns="91440" tIns="45720" rIns="91440" bIns="45720" rtlCol="0">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471488" y="11300181"/>
            <a:ext cx="1543050" cy="649111"/>
          </a:xfrm>
          <a:prstGeom prst="rect">
            <a:avLst/>
          </a:prstGeom>
        </p:spPr>
        <p:txBody>
          <a:bodyPr vert="horz" lIns="91440" tIns="45720" rIns="91440" bIns="45720" rtlCol="0" anchor="ctr"/>
          <a:lstStyle>
            <a:lvl1pPr algn="l">
              <a:defRPr sz="900">
                <a:solidFill>
                  <a:schemeClr val="tx1">
                    <a:tint val="75000"/>
                  </a:schemeClr>
                </a:solidFill>
              </a:defRPr>
            </a:lvl1pPr>
          </a:lstStyle>
          <a:p>
            <a:fld id="{13E9F942-E094-4923-8904-98E9AB1C5EE2}" type="datetimeFigureOut">
              <a:rPr lang="it-IT" smtClean="0"/>
              <a:t>22/03/2024</a:t>
            </a:fld>
            <a:endParaRPr lang="it-IT"/>
          </a:p>
        </p:txBody>
      </p:sp>
      <p:sp>
        <p:nvSpPr>
          <p:cNvPr id="5" name="Footer Placeholder 4"/>
          <p:cNvSpPr>
            <a:spLocks noGrp="1"/>
          </p:cNvSpPr>
          <p:nvPr>
            <p:ph type="ftr" sz="quarter" idx="3"/>
          </p:nvPr>
        </p:nvSpPr>
        <p:spPr>
          <a:xfrm>
            <a:off x="2271713" y="11300181"/>
            <a:ext cx="2314575" cy="649111"/>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it-IT"/>
          </a:p>
        </p:txBody>
      </p:sp>
      <p:sp>
        <p:nvSpPr>
          <p:cNvPr id="6" name="Slide Number Placeholder 5"/>
          <p:cNvSpPr>
            <a:spLocks noGrp="1"/>
          </p:cNvSpPr>
          <p:nvPr>
            <p:ph type="sldNum" sz="quarter" idx="4"/>
          </p:nvPr>
        </p:nvSpPr>
        <p:spPr>
          <a:xfrm>
            <a:off x="4843463" y="11300181"/>
            <a:ext cx="1543050" cy="649111"/>
          </a:xfrm>
          <a:prstGeom prst="rect">
            <a:avLst/>
          </a:prstGeom>
        </p:spPr>
        <p:txBody>
          <a:bodyPr vert="horz" lIns="91440" tIns="45720" rIns="91440" bIns="45720" rtlCol="0" anchor="ctr"/>
          <a:lstStyle>
            <a:lvl1pPr algn="r">
              <a:defRPr sz="900">
                <a:solidFill>
                  <a:schemeClr val="tx1">
                    <a:tint val="75000"/>
                  </a:schemeClr>
                </a:solidFill>
              </a:defRPr>
            </a:lvl1pPr>
          </a:lstStyle>
          <a:p>
            <a:fld id="{028E78CE-29D3-4AA8-990C-ED0D05559BCE}" type="slidenum">
              <a:rPr lang="it-IT" smtClean="0"/>
              <a:t>‹N›</a:t>
            </a:fld>
            <a:endParaRPr lang="it-IT"/>
          </a:p>
        </p:txBody>
      </p:sp>
    </p:spTree>
    <p:extLst>
      <p:ext uri="{BB962C8B-B14F-4D97-AF65-F5344CB8AC3E}">
        <p14:creationId xmlns:p14="http://schemas.microsoft.com/office/powerpoint/2010/main" val="102245021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g"/><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a:extLst>
              <a:ext uri="{FF2B5EF4-FFF2-40B4-BE49-F238E27FC236}">
                <a16:creationId xmlns:a16="http://schemas.microsoft.com/office/drawing/2014/main" xmlns="" id="{9FAD4835-5E64-4A0D-9052-A673269344BA}"/>
              </a:ext>
            </a:extLst>
          </p:cNvPr>
          <p:cNvSpPr>
            <a:spLocks noGrp="1"/>
          </p:cNvSpPr>
          <p:nvPr>
            <p:ph type="subTitle" idx="1"/>
          </p:nvPr>
        </p:nvSpPr>
        <p:spPr>
          <a:xfrm>
            <a:off x="365760" y="2255635"/>
            <a:ext cx="6000862" cy="8146915"/>
          </a:xfrm>
          <a:noFill/>
        </p:spPr>
        <p:txBody>
          <a:bodyPr>
            <a:noAutofit/>
          </a:bodyPr>
          <a:lstStyle/>
          <a:p>
            <a:r>
              <a:rPr lang="it-IT" sz="1900" b="1" dirty="0" smtClean="0">
                <a:solidFill>
                  <a:schemeClr val="accent1">
                    <a:lumMod val="75000"/>
                  </a:schemeClr>
                </a:solidFill>
                <a:latin typeface="Titillium Web" panose="00000500000000000000" pitchFamily="2" charset="0"/>
              </a:rPr>
              <a:t>PIANO </a:t>
            </a:r>
            <a:r>
              <a:rPr lang="it-IT" sz="1900" b="1" dirty="0">
                <a:solidFill>
                  <a:schemeClr val="accent1">
                    <a:lumMod val="75000"/>
                  </a:schemeClr>
                </a:solidFill>
                <a:latin typeface="Titillium Web" panose="00000500000000000000" pitchFamily="2" charset="0"/>
              </a:rPr>
              <a:t>NAZIONALE DI RIPRESA E RESILIENZA (PNRR)</a:t>
            </a:r>
          </a:p>
          <a:p>
            <a:pPr>
              <a:lnSpc>
                <a:spcPct val="80000"/>
              </a:lnSpc>
            </a:pPr>
            <a:r>
              <a:rPr lang="it-IT" sz="1300" b="1" dirty="0">
                <a:solidFill>
                  <a:schemeClr val="accent1">
                    <a:lumMod val="75000"/>
                  </a:schemeClr>
                </a:solidFill>
                <a:latin typeface="Titillium Web" panose="00000500000000000000" pitchFamily="2" charset="0"/>
              </a:rPr>
              <a:t>Missione 4 “Istruzione e Ricerca” - Componente C2</a:t>
            </a:r>
          </a:p>
          <a:p>
            <a:pPr>
              <a:lnSpc>
                <a:spcPct val="80000"/>
              </a:lnSpc>
            </a:pPr>
            <a:r>
              <a:rPr lang="it-IT" sz="1300" b="1" dirty="0">
                <a:solidFill>
                  <a:schemeClr val="accent1">
                    <a:lumMod val="75000"/>
                  </a:schemeClr>
                </a:solidFill>
                <a:latin typeface="Titillium Web" panose="00000500000000000000" pitchFamily="2" charset="0"/>
              </a:rPr>
              <a:t>Investimento 1.1, “Fondo per il Programma Nazionale di Ricerca e Progetti di Rilevante Interesse Nazionale (PRIN)”</a:t>
            </a:r>
          </a:p>
          <a:p>
            <a:pPr>
              <a:lnSpc>
                <a:spcPct val="80000"/>
              </a:lnSpc>
            </a:pPr>
            <a:r>
              <a:rPr lang="it-IT" sz="1300" b="1" dirty="0">
                <a:solidFill>
                  <a:schemeClr val="accent1">
                    <a:lumMod val="75000"/>
                  </a:schemeClr>
                </a:solidFill>
                <a:latin typeface="Titillium Web" panose="00000500000000000000" pitchFamily="2" charset="0"/>
              </a:rPr>
              <a:t>Decreto Direttoriale n. 104 del 2 febbraio 2022, Avviso pubblico per la presentazione di Progetti di ricerca di Rilevante Interesse Nazionale (PRIN) da finanziare nell’ambito del </a:t>
            </a:r>
            <a:r>
              <a:rPr lang="it-IT" sz="1300" b="1" dirty="0" smtClean="0">
                <a:solidFill>
                  <a:schemeClr val="accent1">
                    <a:lumMod val="75000"/>
                  </a:schemeClr>
                </a:solidFill>
                <a:latin typeface="Titillium Web" panose="00000500000000000000" pitchFamily="2" charset="0"/>
              </a:rPr>
              <a:t>PNRR</a:t>
            </a:r>
          </a:p>
          <a:p>
            <a:endParaRPr lang="it-IT" sz="500" b="1" dirty="0" smtClean="0">
              <a:solidFill>
                <a:schemeClr val="accent1">
                  <a:lumMod val="75000"/>
                </a:schemeClr>
              </a:solidFill>
              <a:latin typeface="Titillium Web" panose="00000500000000000000" pitchFamily="2" charset="0"/>
            </a:endParaRPr>
          </a:p>
          <a:p>
            <a:r>
              <a:rPr lang="it-IT" sz="1700" b="1" dirty="0" smtClean="0">
                <a:latin typeface="Titillium Web" panose="00000500000000000000" pitchFamily="2" charset="0"/>
              </a:rPr>
              <a:t>Titolo del progetto</a:t>
            </a:r>
            <a:endParaRPr lang="it-IT" sz="1700" dirty="0" smtClean="0">
              <a:latin typeface="Titillium Web" panose="00000500000000000000" pitchFamily="2" charset="0"/>
            </a:endParaRPr>
          </a:p>
          <a:p>
            <a:r>
              <a:rPr lang="en-US" sz="1400" b="1" dirty="0" err="1" smtClean="0">
                <a:solidFill>
                  <a:srgbClr val="2F5597"/>
                </a:solidFill>
                <a:latin typeface="Titillium Web" panose="00000500000000000000" pitchFamily="2" charset="0"/>
              </a:rPr>
              <a:t>REsilient</a:t>
            </a:r>
            <a:r>
              <a:rPr lang="en-US" sz="1400" b="1" dirty="0" smtClean="0">
                <a:solidFill>
                  <a:srgbClr val="2F5597"/>
                </a:solidFill>
                <a:latin typeface="Titillium Web" panose="00000500000000000000" pitchFamily="2" charset="0"/>
              </a:rPr>
              <a:t> computing Architecture in the Space quantum communication Era (REASE)</a:t>
            </a:r>
          </a:p>
          <a:p>
            <a:pPr>
              <a:spcBef>
                <a:spcPts val="600"/>
              </a:spcBef>
              <a:spcAft>
                <a:spcPts val="600"/>
              </a:spcAft>
            </a:pPr>
            <a:r>
              <a:rPr lang="it-IT" sz="1300" dirty="0" smtClean="0">
                <a:latin typeface="Titillium Web" panose="00000500000000000000" pitchFamily="2" charset="0"/>
              </a:rPr>
              <a:t>ID progetto: 2022YEEB9Y</a:t>
            </a:r>
          </a:p>
          <a:p>
            <a:r>
              <a:rPr lang="it-IT" sz="1700" b="1" dirty="0" smtClean="0">
                <a:latin typeface="Titillium Web" panose="00000500000000000000" pitchFamily="2" charset="0"/>
              </a:rPr>
              <a:t>Codice CUP</a:t>
            </a:r>
          </a:p>
          <a:p>
            <a:r>
              <a:rPr lang="it-IT" sz="1300" dirty="0" smtClean="0">
                <a:latin typeface="Titillium Web" panose="00000500000000000000" pitchFamily="2" charset="0"/>
              </a:rPr>
              <a:t>Master CUP: E53D23008300006 </a:t>
            </a:r>
            <a:endParaRPr lang="it-IT" sz="1300" dirty="0">
              <a:latin typeface="Titillium Web" panose="00000500000000000000" pitchFamily="2" charset="0"/>
            </a:endParaRPr>
          </a:p>
          <a:p>
            <a:pPr>
              <a:spcBef>
                <a:spcPts val="0"/>
              </a:spcBef>
              <a:spcAft>
                <a:spcPts val="600"/>
              </a:spcAft>
            </a:pPr>
            <a:r>
              <a:rPr lang="it-IT" sz="1300" dirty="0" smtClean="0">
                <a:latin typeface="Titillium Web" panose="00000500000000000000" pitchFamily="2" charset="0"/>
              </a:rPr>
              <a:t>CUP I53D23003790006</a:t>
            </a:r>
            <a:endParaRPr lang="it-IT" sz="1300" b="1" dirty="0" smtClean="0">
              <a:latin typeface="Titillium Web" panose="00000500000000000000" pitchFamily="2" charset="0"/>
            </a:endParaRPr>
          </a:p>
          <a:p>
            <a:pPr>
              <a:spcBef>
                <a:spcPts val="600"/>
              </a:spcBef>
            </a:pPr>
            <a:r>
              <a:rPr lang="it-IT" sz="1700" b="1" dirty="0" smtClean="0">
                <a:latin typeface="Titillium Web" panose="00000500000000000000" pitchFamily="2" charset="0"/>
              </a:rPr>
              <a:t>Soggetti attuatori</a:t>
            </a:r>
          </a:p>
          <a:p>
            <a:pPr>
              <a:spcBef>
                <a:spcPts val="600"/>
              </a:spcBef>
            </a:pPr>
            <a:r>
              <a:rPr lang="it-IT" sz="1300" dirty="0" smtClean="0">
                <a:latin typeface="Titillium Web" panose="00000500000000000000" pitchFamily="2" charset="0"/>
              </a:rPr>
              <a:t>Politecnico </a:t>
            </a:r>
            <a:r>
              <a:rPr lang="it-IT" sz="1300" dirty="0">
                <a:latin typeface="Titillium Web" panose="00000500000000000000" pitchFamily="2" charset="0"/>
              </a:rPr>
              <a:t>di </a:t>
            </a:r>
            <a:r>
              <a:rPr lang="it-IT" sz="1300" dirty="0" smtClean="0">
                <a:latin typeface="Titillium Web" panose="00000500000000000000" pitchFamily="2" charset="0"/>
              </a:rPr>
              <a:t>Torino</a:t>
            </a:r>
          </a:p>
          <a:p>
            <a:pPr>
              <a:spcBef>
                <a:spcPts val="0"/>
              </a:spcBef>
            </a:pPr>
            <a:r>
              <a:rPr lang="it-IT" sz="1000" dirty="0" smtClean="0">
                <a:latin typeface="Titillium Web" panose="00000500000000000000" pitchFamily="2" charset="0"/>
              </a:rPr>
              <a:t>Corso Castelfidardo, 39- 10129 Torino</a:t>
            </a:r>
            <a:endParaRPr lang="it-IT" sz="1000" dirty="0">
              <a:latin typeface="Titillium Web" panose="00000500000000000000" pitchFamily="2" charset="0"/>
            </a:endParaRPr>
          </a:p>
          <a:p>
            <a:pPr>
              <a:spcBef>
                <a:spcPts val="0"/>
              </a:spcBef>
            </a:pPr>
            <a:r>
              <a:rPr lang="it-IT" sz="1000" dirty="0">
                <a:latin typeface="Titillium Web" panose="00000500000000000000" pitchFamily="2" charset="0"/>
              </a:rPr>
              <a:t>PI: L. </a:t>
            </a:r>
            <a:r>
              <a:rPr lang="it-IT" sz="1000" dirty="0" err="1" smtClean="0">
                <a:latin typeface="Titillium Web" panose="00000500000000000000" pitchFamily="2" charset="0"/>
              </a:rPr>
              <a:t>Sterpone</a:t>
            </a:r>
            <a:endParaRPr lang="it-IT" sz="1000" dirty="0" smtClean="0">
              <a:latin typeface="Titillium Web" panose="00000500000000000000" pitchFamily="2" charset="0"/>
            </a:endParaRPr>
          </a:p>
          <a:p>
            <a:pPr>
              <a:spcBef>
                <a:spcPts val="0"/>
              </a:spcBef>
            </a:pPr>
            <a:r>
              <a:rPr lang="it-IT" sz="1300" dirty="0">
                <a:latin typeface="Titillium Web" panose="00000500000000000000" pitchFamily="2" charset="0"/>
              </a:rPr>
              <a:t/>
            </a:r>
            <a:br>
              <a:rPr lang="it-IT" sz="1300" dirty="0">
                <a:latin typeface="Titillium Web" panose="00000500000000000000" pitchFamily="2" charset="0"/>
              </a:rPr>
            </a:br>
            <a:r>
              <a:rPr lang="it-IT" sz="1300" dirty="0">
                <a:latin typeface="Titillium Web" panose="00000500000000000000" pitchFamily="2" charset="0"/>
              </a:rPr>
              <a:t>Istituto Nazionale di Fisica Nucleare</a:t>
            </a:r>
          </a:p>
          <a:p>
            <a:pPr>
              <a:spcBef>
                <a:spcPts val="0"/>
              </a:spcBef>
            </a:pPr>
            <a:r>
              <a:rPr lang="it-IT" sz="1000" dirty="0">
                <a:latin typeface="Titillium Web" panose="00000500000000000000" pitchFamily="2" charset="0"/>
              </a:rPr>
              <a:t>Piazza dei </a:t>
            </a:r>
            <a:r>
              <a:rPr lang="it-IT" sz="1000" dirty="0" err="1">
                <a:latin typeface="Titillium Web" panose="00000500000000000000" pitchFamily="2" charset="0"/>
              </a:rPr>
              <a:t>Caprettari</a:t>
            </a:r>
            <a:r>
              <a:rPr lang="it-IT" sz="1000" dirty="0">
                <a:latin typeface="Titillium Web" panose="00000500000000000000" pitchFamily="2" charset="0"/>
              </a:rPr>
              <a:t>, 70, 00186 Roma</a:t>
            </a:r>
          </a:p>
          <a:p>
            <a:r>
              <a:rPr lang="it-IT" sz="1300" dirty="0">
                <a:latin typeface="Titillium Web" panose="00000500000000000000" pitchFamily="2" charset="0"/>
              </a:rPr>
              <a:t>Sezione di </a:t>
            </a:r>
            <a:r>
              <a:rPr lang="it-IT" sz="1300" dirty="0" smtClean="0">
                <a:latin typeface="Titillium Web" panose="00000500000000000000" pitchFamily="2" charset="0"/>
              </a:rPr>
              <a:t>Perugia</a:t>
            </a:r>
            <a:r>
              <a:rPr lang="it-IT" sz="1300" dirty="0">
                <a:latin typeface="Titillium Web" panose="00000500000000000000" pitchFamily="2" charset="0"/>
              </a:rPr>
              <a:t/>
            </a:r>
            <a:br>
              <a:rPr lang="it-IT" sz="1300" dirty="0">
                <a:latin typeface="Titillium Web" panose="00000500000000000000" pitchFamily="2" charset="0"/>
              </a:rPr>
            </a:br>
            <a:r>
              <a:rPr lang="it-IT" sz="1000" dirty="0">
                <a:latin typeface="Titillium Web" panose="00000500000000000000" pitchFamily="2" charset="0"/>
              </a:rPr>
              <a:t>Via A. Pascoli </a:t>
            </a:r>
            <a:r>
              <a:rPr lang="it-IT" sz="1000" dirty="0" err="1">
                <a:latin typeface="Titillium Web" panose="00000500000000000000" pitchFamily="2" charset="0"/>
              </a:rPr>
              <a:t>snc</a:t>
            </a:r>
            <a:r>
              <a:rPr lang="it-IT" sz="1000" dirty="0">
                <a:latin typeface="Titillium Web" panose="00000500000000000000" pitchFamily="2" charset="0"/>
              </a:rPr>
              <a:t>- 06123 </a:t>
            </a:r>
            <a:r>
              <a:rPr lang="it-IT" sz="1000" dirty="0" smtClean="0">
                <a:latin typeface="Titillium Web" panose="00000500000000000000" pitchFamily="2" charset="0"/>
              </a:rPr>
              <a:t>Perugia</a:t>
            </a:r>
            <a:endParaRPr lang="it-IT" sz="1000" dirty="0">
              <a:latin typeface="Titillium Web" panose="00000500000000000000" pitchFamily="2" charset="0"/>
            </a:endParaRPr>
          </a:p>
          <a:p>
            <a:pPr>
              <a:spcBef>
                <a:spcPts val="0"/>
              </a:spcBef>
              <a:spcAft>
                <a:spcPts val="600"/>
              </a:spcAft>
            </a:pPr>
            <a:r>
              <a:rPr lang="it-IT" sz="1000" dirty="0">
                <a:latin typeface="Titillium Web" panose="00000500000000000000" pitchFamily="2" charset="0"/>
              </a:rPr>
              <a:t>Co-PI: B. </a:t>
            </a:r>
            <a:r>
              <a:rPr lang="it-IT" sz="1000" dirty="0" err="1">
                <a:latin typeface="Titillium Web" panose="00000500000000000000" pitchFamily="2" charset="0"/>
              </a:rPr>
              <a:t>Alpat</a:t>
            </a:r>
            <a:endParaRPr lang="it-IT" sz="1000" dirty="0">
              <a:latin typeface="Titillium Web" panose="00000500000000000000" pitchFamily="2" charset="0"/>
            </a:endParaRPr>
          </a:p>
          <a:p>
            <a:r>
              <a:rPr lang="it-IT" sz="1300" dirty="0">
                <a:latin typeface="Titillium Web" panose="00000500000000000000" pitchFamily="2" charset="0"/>
              </a:rPr>
              <a:t>Università di </a:t>
            </a:r>
            <a:r>
              <a:rPr lang="it-IT" sz="1300" dirty="0" smtClean="0">
                <a:latin typeface="Titillium Web" panose="00000500000000000000" pitchFamily="2" charset="0"/>
              </a:rPr>
              <a:t>Padova</a:t>
            </a:r>
          </a:p>
          <a:p>
            <a:pPr>
              <a:spcBef>
                <a:spcPts val="0"/>
              </a:spcBef>
            </a:pPr>
            <a:r>
              <a:rPr lang="it-IT" sz="1000" dirty="0" smtClean="0">
                <a:latin typeface="Titillium Web" panose="00000500000000000000" pitchFamily="2" charset="0"/>
              </a:rPr>
              <a:t>Via VIII Febbraio, 2 – 35122 Padova</a:t>
            </a:r>
            <a:endParaRPr lang="it-IT" sz="1000" dirty="0">
              <a:latin typeface="Titillium Web" panose="00000500000000000000" pitchFamily="2" charset="0"/>
            </a:endParaRPr>
          </a:p>
          <a:p>
            <a:pPr>
              <a:spcBef>
                <a:spcPts val="0"/>
              </a:spcBef>
            </a:pPr>
            <a:r>
              <a:rPr lang="it-IT" sz="1000" dirty="0">
                <a:latin typeface="Titillium Web" panose="00000500000000000000" pitchFamily="2" charset="0"/>
              </a:rPr>
              <a:t>Co-PI: M. </a:t>
            </a:r>
            <a:r>
              <a:rPr lang="it-IT" sz="1000" dirty="0" err="1" smtClean="0">
                <a:latin typeface="Titillium Web" panose="00000500000000000000" pitchFamily="2" charset="0"/>
              </a:rPr>
              <a:t>Bagatin</a:t>
            </a:r>
            <a:endParaRPr lang="it-IT" sz="1000" dirty="0">
              <a:latin typeface="Titillium Web" panose="00000500000000000000" pitchFamily="2" charset="0"/>
            </a:endParaRPr>
          </a:p>
          <a:p>
            <a:pPr>
              <a:spcBef>
                <a:spcPts val="0"/>
              </a:spcBef>
            </a:pPr>
            <a:endParaRPr lang="it-IT" sz="1000" dirty="0">
              <a:latin typeface="Titillium Web" panose="00000500000000000000" pitchFamily="2" charset="0"/>
            </a:endParaRPr>
          </a:p>
          <a:p>
            <a:r>
              <a:rPr lang="it-IT" sz="1700" b="1" dirty="0" smtClean="0">
                <a:latin typeface="Titillium Web" panose="00000500000000000000" pitchFamily="2" charset="0"/>
              </a:rPr>
              <a:t>Obiettivo </a:t>
            </a:r>
            <a:r>
              <a:rPr lang="it-IT" sz="1700" b="1" dirty="0">
                <a:latin typeface="Titillium Web" panose="00000500000000000000" pitchFamily="2" charset="0"/>
              </a:rPr>
              <a:t>principale </a:t>
            </a:r>
            <a:r>
              <a:rPr lang="it-IT" sz="1700" b="1" dirty="0" smtClean="0">
                <a:latin typeface="Titillium Web" panose="00000500000000000000" pitchFamily="2" charset="0"/>
              </a:rPr>
              <a:t>dell’operazione</a:t>
            </a:r>
          </a:p>
          <a:p>
            <a:pPr algn="just"/>
            <a:r>
              <a:rPr lang="en-US" sz="1100" dirty="0" smtClean="0">
                <a:latin typeface="Titillium Web" panose="00000500000000000000" pitchFamily="2" charset="0"/>
              </a:rPr>
              <a:t>The </a:t>
            </a:r>
            <a:r>
              <a:rPr lang="en-US" sz="1100" dirty="0">
                <a:latin typeface="Titillium Web" panose="00000500000000000000" pitchFamily="2" charset="0"/>
              </a:rPr>
              <a:t>REASE project aims at developing innovative clustering technology able to significantly improve the  performances and robustness of reconfigurable computation in space and in Quantum Key Distribution (QKD)systems. Quantum Key Distribution (QKD) is a leading technology of Quantum Communication (QC) since it allows to realize a secrecy protocol, safe and resilient to any external attack. Recently, QKD transmitters have been successfully tested on CubeSat, enabling QCs for </a:t>
            </a:r>
            <a:r>
              <a:rPr lang="en-US" sz="1100" dirty="0" err="1" smtClean="0">
                <a:latin typeface="Titillium Web" panose="00000500000000000000" pitchFamily="2" charset="0"/>
              </a:rPr>
              <a:t>satellite.The</a:t>
            </a:r>
            <a:r>
              <a:rPr lang="en-US" sz="1100" dirty="0" smtClean="0">
                <a:latin typeface="Titillium Web" panose="00000500000000000000" pitchFamily="2" charset="0"/>
              </a:rPr>
              <a:t> final goal of the project is to develop and build an innovative architectural prototype, suitable for space satellite, integrating resilient reconfiguration capabilities, and validated with radiation simulation and beam campaigns.</a:t>
            </a:r>
          </a:p>
        </p:txBody>
      </p:sp>
      <p:pic>
        <p:nvPicPr>
          <p:cNvPr id="4" name="Immagine 3">
            <a:extLst>
              <a:ext uri="{FF2B5EF4-FFF2-40B4-BE49-F238E27FC236}">
                <a16:creationId xmlns:a16="http://schemas.microsoft.com/office/drawing/2014/main" xmlns="" id="{9BD31D25-7277-4C18-A7CC-04545F45EF3A}"/>
              </a:ext>
            </a:extLst>
          </p:cNvPr>
          <p:cNvPicPr>
            <a:picLocks noChangeAspect="1"/>
          </p:cNvPicPr>
          <p:nvPr/>
        </p:nvPicPr>
        <p:blipFill>
          <a:blip r:embed="rId2"/>
          <a:stretch>
            <a:fillRect/>
          </a:stretch>
        </p:blipFill>
        <p:spPr>
          <a:xfrm>
            <a:off x="1479767" y="738465"/>
            <a:ext cx="3922183" cy="985624"/>
          </a:xfrm>
          <a:prstGeom prst="rect">
            <a:avLst/>
          </a:prstGeom>
        </p:spPr>
      </p:pic>
      <p:cxnSp>
        <p:nvCxnSpPr>
          <p:cNvPr id="5" name="Connettore diritto 4">
            <a:extLst>
              <a:ext uri="{FF2B5EF4-FFF2-40B4-BE49-F238E27FC236}">
                <a16:creationId xmlns:a16="http://schemas.microsoft.com/office/drawing/2014/main" xmlns="" id="{C9DE69DE-2B0B-48F4-A24F-DD3FDD04F7B3}"/>
              </a:ext>
            </a:extLst>
          </p:cNvPr>
          <p:cNvCxnSpPr>
            <a:cxnSpLocks/>
          </p:cNvCxnSpPr>
          <p:nvPr/>
        </p:nvCxnSpPr>
        <p:spPr>
          <a:xfrm>
            <a:off x="339649" y="1913679"/>
            <a:ext cx="6046242" cy="0"/>
          </a:xfrm>
          <a:prstGeom prst="line">
            <a:avLst/>
          </a:prstGeom>
          <a:ln w="158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Connettore diritto 5">
            <a:extLst>
              <a:ext uri="{FF2B5EF4-FFF2-40B4-BE49-F238E27FC236}">
                <a16:creationId xmlns:a16="http://schemas.microsoft.com/office/drawing/2014/main" xmlns="" id="{BBC7C3FF-32F2-4D46-9D11-148BBC6B0595}"/>
              </a:ext>
            </a:extLst>
          </p:cNvPr>
          <p:cNvCxnSpPr>
            <a:cxnSpLocks/>
          </p:cNvCxnSpPr>
          <p:nvPr/>
        </p:nvCxnSpPr>
        <p:spPr>
          <a:xfrm>
            <a:off x="234506" y="10799426"/>
            <a:ext cx="6412703" cy="0"/>
          </a:xfrm>
          <a:prstGeom prst="line">
            <a:avLst/>
          </a:prstGeom>
          <a:ln w="158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pic>
        <p:nvPicPr>
          <p:cNvPr id="7" name="Immagine 6">
            <a:extLst>
              <a:ext uri="{FF2B5EF4-FFF2-40B4-BE49-F238E27FC236}">
                <a16:creationId xmlns:a16="http://schemas.microsoft.com/office/drawing/2014/main" xmlns="" id="{B6216361-67FD-470B-8CEC-815890AEB3D7}"/>
              </a:ext>
            </a:extLst>
          </p:cNvPr>
          <p:cNvPicPr>
            <a:picLocks noChangeAspect="1"/>
          </p:cNvPicPr>
          <p:nvPr/>
        </p:nvPicPr>
        <p:blipFill>
          <a:blip r:embed="rId3"/>
          <a:stretch>
            <a:fillRect/>
          </a:stretch>
        </p:blipFill>
        <p:spPr>
          <a:xfrm>
            <a:off x="320380" y="11178602"/>
            <a:ext cx="1317478" cy="396094"/>
          </a:xfrm>
          <a:prstGeom prst="rect">
            <a:avLst/>
          </a:prstGeom>
        </p:spPr>
      </p:pic>
      <p:pic>
        <p:nvPicPr>
          <p:cNvPr id="8" name="Immagine 7">
            <a:extLst>
              <a:ext uri="{FF2B5EF4-FFF2-40B4-BE49-F238E27FC236}">
                <a16:creationId xmlns:a16="http://schemas.microsoft.com/office/drawing/2014/main" xmlns="" id="{2F5920F5-A818-4FB7-A65A-96307121B57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21220" b="30195"/>
          <a:stretch/>
        </p:blipFill>
        <p:spPr>
          <a:xfrm>
            <a:off x="1967994" y="11065611"/>
            <a:ext cx="1604717" cy="551326"/>
          </a:xfrm>
          <a:prstGeom prst="rect">
            <a:avLst/>
          </a:prstGeom>
        </p:spPr>
      </p:pic>
      <p:pic>
        <p:nvPicPr>
          <p:cNvPr id="10" name="Picture 13"/>
          <p:cNvPicPr/>
          <p:nvPr/>
        </p:nvPicPr>
        <p:blipFill>
          <a:blip r:embed="rId5"/>
          <a:stretch>
            <a:fillRect/>
          </a:stretch>
        </p:blipFill>
        <p:spPr>
          <a:xfrm>
            <a:off x="3961549" y="11162183"/>
            <a:ext cx="1034913" cy="428931"/>
          </a:xfrm>
          <a:prstGeom prst="rect">
            <a:avLst/>
          </a:prstGeom>
        </p:spPr>
      </p:pic>
      <p:pic>
        <p:nvPicPr>
          <p:cNvPr id="12" name="Image 3" descr="P2C1T1#yIS1"/>
          <p:cNvPicPr/>
          <p:nvPr/>
        </p:nvPicPr>
        <p:blipFill>
          <a:blip r:embed="rId6" cstate="print"/>
          <a:stretch>
            <a:fillRect/>
          </a:stretch>
        </p:blipFill>
        <p:spPr>
          <a:xfrm>
            <a:off x="5385300" y="11162184"/>
            <a:ext cx="1103049" cy="428932"/>
          </a:xfrm>
          <a:prstGeom prst="rect">
            <a:avLst/>
          </a:prstGeom>
        </p:spPr>
      </p:pic>
    </p:spTree>
    <p:extLst>
      <p:ext uri="{BB962C8B-B14F-4D97-AF65-F5344CB8AC3E}">
        <p14:creationId xmlns:p14="http://schemas.microsoft.com/office/powerpoint/2010/main" val="500374478"/>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i Office">
  <a:themeElements>
    <a:clrScheme name="Tema di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i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i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1406D108103E4498F6E95A0E0E53492" ma:contentTypeVersion="15" ma:contentTypeDescription="Create a new document." ma:contentTypeScope="" ma:versionID="58f56ad9177632a65b32ec899f92060d">
  <xsd:schema xmlns:xsd="http://www.w3.org/2001/XMLSchema" xmlns:xs="http://www.w3.org/2001/XMLSchema" xmlns:p="http://schemas.microsoft.com/office/2006/metadata/properties" xmlns:ns3="fc5923cc-d07b-49e1-a046-9ef1ce92de38" targetNamespace="http://schemas.microsoft.com/office/2006/metadata/properties" ma:root="true" ma:fieldsID="41ead0bcab99a458f8c8fc1ded0756ff" ns3:_="">
    <xsd:import namespace="fc5923cc-d07b-49e1-a046-9ef1ce92de38"/>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DateTaken" minOccurs="0"/>
                <xsd:element ref="ns3:MediaServiceOCR" minOccurs="0"/>
                <xsd:element ref="ns3:MediaServiceLocation" minOccurs="0"/>
                <xsd:element ref="ns3:MediaServiceAutoKeyPoints" minOccurs="0"/>
                <xsd:element ref="ns3:MediaServiceKeyPoints" minOccurs="0"/>
                <xsd:element ref="ns3:MediaLengthInSeconds" minOccurs="0"/>
                <xsd:element ref="ns3:_activity" minOccurs="0"/>
                <xsd:element ref="ns3:MediaServiceObjectDetectorVersions" minOccurs="0"/>
                <xsd:element ref="ns3:MediaServiceSystemTag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c5923cc-d07b-49e1-a046-9ef1ce92de3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element name="_activity" ma:index="19" nillable="true" ma:displayName="_activity" ma:hidden="true" ma:internalName="_activity">
      <xsd:simpleType>
        <xsd:restriction base="dms:Note"/>
      </xsd:simpleType>
    </xsd:element>
    <xsd:element name="MediaServiceObjectDetectorVersions" ma:index="20" nillable="true" ma:displayName="MediaServiceObjectDetectorVersions" ma:description="" ma:hidden="true" ma:indexed="true" ma:internalName="MediaServiceObjectDetectorVersions" ma:readOnly="true">
      <xsd:simpleType>
        <xsd:restriction base="dms:Text"/>
      </xsd:simpleType>
    </xsd:element>
    <xsd:element name="MediaServiceSystemTags" ma:index="21" nillable="true" ma:displayName="MediaServiceSystemTags" ma:hidden="true" ma:internalName="MediaServiceSystemTags" ma:readOnly="true">
      <xsd:simpleType>
        <xsd:restriction base="dms:Note"/>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activity xmlns="fc5923cc-d07b-49e1-a046-9ef1ce92de38"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4F9EB54-49AB-411D-A538-AA91DB55E7B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c5923cc-d07b-49e1-a046-9ef1ce92de3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A0BF412-870E-407E-92FC-71D46E61D10E}">
  <ds:schemaRefs>
    <ds:schemaRef ds:uri="http://purl.org/dc/dcmitype/"/>
    <ds:schemaRef ds:uri="http://purl.org/dc/elements/1.1/"/>
    <ds:schemaRef ds:uri="http://schemas.microsoft.com/office/infopath/2007/PartnerControls"/>
    <ds:schemaRef ds:uri="http://schemas.microsoft.com/office/2006/documentManagement/types"/>
    <ds:schemaRef ds:uri="http://www.w3.org/XML/1998/namespace"/>
    <ds:schemaRef ds:uri="http://schemas.openxmlformats.org/package/2006/metadata/core-properties"/>
    <ds:schemaRef ds:uri="fc5923cc-d07b-49e1-a046-9ef1ce92de38"/>
    <ds:schemaRef ds:uri="http://schemas.microsoft.com/office/2006/metadata/properties"/>
    <ds:schemaRef ds:uri="http://purl.org/dc/terms/"/>
  </ds:schemaRefs>
</ds:datastoreItem>
</file>

<file path=customXml/itemProps3.xml><?xml version="1.0" encoding="utf-8"?>
<ds:datastoreItem xmlns:ds="http://schemas.openxmlformats.org/officeDocument/2006/customXml" ds:itemID="{616720DB-5BC7-4643-B578-238C07A308F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221</TotalTime>
  <Words>113</Words>
  <Application>Microsoft Office PowerPoint</Application>
  <PresentationFormat>Widescreen</PresentationFormat>
  <Paragraphs>25</Paragraphs>
  <Slides>1</Slides>
  <Notes>0</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1</vt:i4>
      </vt:variant>
    </vt:vector>
  </HeadingPairs>
  <TitlesOfParts>
    <vt:vector size="6" baseType="lpstr">
      <vt:lpstr>Arial</vt:lpstr>
      <vt:lpstr>Calibri</vt:lpstr>
      <vt:lpstr>Calibri Light</vt:lpstr>
      <vt:lpstr>Titillium Web</vt:lpstr>
      <vt:lpstr>Tema di Office</vt:lpstr>
      <vt:lpstr>Presentazione standard di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Isabella</dc:creator>
  <cp:lastModifiedBy>Isabella</cp:lastModifiedBy>
  <cp:revision>31</cp:revision>
  <dcterms:created xsi:type="dcterms:W3CDTF">2023-05-11T08:27:09Z</dcterms:created>
  <dcterms:modified xsi:type="dcterms:W3CDTF">2024-03-22T14:34:33Z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0x01010011406D108103E4498F6E95A0E0E53492</vt:lpwstr>
  </property>
  <property fmtid="{D5CDD505-2E9C-101B-9397-08002B2CF9AE}" pid="3" name="MediaServiceImageTags">
    <vt:lpwstr/>
  </property>
</Properties>
</file>