
<file path=[Content_Types].xml><?xml version="1.0" encoding="utf-8"?>
<Types xmlns="http://schemas.openxmlformats.org/package/2006/content-types">
  <Override PartName="/ppt/slides/slide14.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tags/tag1.xml" ContentType="application/vnd.openxmlformats-officedocument.presentationml.tags+xml"/>
  <Override PartName="/ppt/notesSlides/notesSlide30.xml" ContentType="application/vnd.openxmlformats-officedocument.presentationml.notesSlide+xml"/>
  <Default Extension="bin" ContentType="application/vnd.openxmlformats-officedocument.presentationml.printerSettings"/>
  <Override PartName="/ppt/notesSlides/notesSlide13.xml" ContentType="application/vnd.openxmlformats-officedocument.presentationml.notesSlide+xml"/>
  <Default Extension="wmf" ContentType="image/x-wmf"/>
  <Override PartName="/ppt/notesSlides/notesSlide29.xml" ContentType="application/vnd.openxmlformats-officedocument.presentationml.notesSlide+xml"/>
  <Override PartName="/ppt/notesSlides/notesSlide2.xml" ContentType="application/vnd.openxmlformats-officedocument.presentationml.notesSlide+xml"/>
  <Override PartName="/ppt/slides/slide18.xml" ContentType="application/vnd.openxmlformats-officedocument.presentationml.slide+xml"/>
  <Override PartName="/ppt/slides/slide37.xml" ContentType="application/vnd.openxmlformats-officedocument.presentationml.slide+xml"/>
  <Override PartName="/ppt/slides/slide3.xml" ContentType="application/vnd.openxmlformats-officedocument.presentationml.slide+xml"/>
  <Override PartName="/ppt/notesSlides/notesSlide34.xml" ContentType="application/vnd.openxmlformats-officedocument.presentationml.notesSlide+xml"/>
  <Override PartName="/ppt/slideLayouts/slideLayout1.xml" ContentType="application/vnd.openxmlformats-officedocument.presentationml.slideLayout+xml"/>
  <Override PartName="/ppt/slides/slide23.xml" ContentType="application/vnd.openxmlformats-officedocument.presentationml.slide+xml"/>
  <Override PartName="/ppt/slides/slide42.xml" ContentType="application/vnd.openxmlformats-officedocument.presentationml.slide+xml"/>
  <Override PartName="/ppt/theme/theme1.xml" ContentType="application/vnd.openxmlformats-officedocument.theme+xml"/>
  <Override PartName="/ppt/slideLayouts/slideLayout10.xml" ContentType="application/vnd.openxmlformats-officedocument.presentationml.slideLayout+xml"/>
  <Override PartName="/ppt/notesSlides/notesSlide17.xml" ContentType="application/vnd.openxmlformats-officedocument.presentationml.notesSlide+xml"/>
  <Override PartName="/ppt/notesSlides/notesSlide36.xml" ContentType="application/vnd.openxmlformats-officedocument.presentationml.notesSlide+xml"/>
  <Override PartName="/ppt/notesSlides/notesSlide6.xml" ContentType="application/vnd.openxmlformats-officedocument.presentationml.notesSlide+xml"/>
  <Override PartName="/ppt/notesSlides/notesSlide22.xml" ContentType="application/vnd.openxmlformats-officedocument.presentationml.notesSlide+xml"/>
  <Override PartName="/ppt/slides/slide7.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27.xml" ContentType="application/vnd.openxmlformats-officedocument.presentationml.slide+xml"/>
  <Override PartName="/ppt/slides/slide11.xml" ContentType="application/vnd.openxmlformats-officedocument.presentationml.slide+xml"/>
  <Override PartName="/ppt/notesSlides/notesSlide41.xml" ContentType="application/vnd.openxmlformats-officedocument.presentationml.notesSlide+xml"/>
  <Override PartName="/ppt/notesSlides/notesSlide8.xml" ContentType="application/vnd.openxmlformats-officedocument.presentationml.notesSlide+xml"/>
  <Override PartName="/ppt/embeddings/oleObject2.bin" ContentType="application/vnd.openxmlformats-officedocument.oleObject"/>
  <Override PartName="/ppt/slideLayouts/slideLayout14.xml" ContentType="application/vnd.openxmlformats-officedocument.presentationml.slideLayout+xml"/>
  <Override PartName="/ppt/notesSlides/notesSlide26.xml" ContentType="application/vnd.openxmlformats-officedocument.presentationml.notesSlide+xml"/>
  <Override PartName="/ppt/slideLayouts/slideLayout9.xml" ContentType="application/vnd.openxmlformats-officedocument.presentationml.slideLayout+xml"/>
  <Override PartName="/ppt/slides/slide34.xml" ContentType="application/vnd.openxmlformats-officedocument.presentationml.slide+xml"/>
  <Override PartName="/ppt/slides/slide15.xml" ContentType="application/vnd.openxmlformats-officedocument.presentationml.slide+xml"/>
  <Override PartName="/ppt/notesSlides/notesSlide31.xml" ContentType="application/vnd.openxmlformats-officedocument.presentationml.notesSlide+xml"/>
  <Override PartName="/ppt/slides/slide20.xml" ContentType="application/vnd.openxmlformats-officedocument.presentationml.slide+xml"/>
  <Override PartName="/ppt/presProps.xml" ContentType="application/vnd.openxmlformats-officedocument.presentationml.presProps+xml"/>
  <Override PartName="/ppt/notesSlides/notesSlide14.xml" ContentType="application/vnd.openxmlformats-officedocument.presentationml.notesSlide+xml"/>
  <Override PartName="/ppt/notesSlides/notesSlide3.xml" ContentType="application/vnd.openxmlformats-officedocument.presentationml.notesSlide+xml"/>
  <Override PartName="/ppt/slides/slide19.xml" ContentType="application/vnd.openxmlformats-officedocument.presentationml.slide+xml"/>
  <Override PartName="/ppt/slides/slide38.xml" ContentType="application/vnd.openxmlformats-officedocument.presentationml.slide+xml"/>
  <Override PartName="/ppt/slides/slide4.xml" ContentType="application/vnd.openxmlformats-officedocument.presentationml.slide+xml"/>
  <Override PartName="/ppt/notesSlides/notesSlide35.xml" ContentType="application/vnd.openxmlformats-officedocument.presentationml.notesSlide+xml"/>
  <Override PartName="/ppt/slideLayouts/slideLayout2.xml" ContentType="application/vnd.openxmlformats-officedocument.presentationml.slideLayout+xml"/>
  <Override PartName="/ppt/slides/slide24.xml" ContentType="application/vnd.openxmlformats-officedocument.presentationml.slide+xml"/>
  <Override PartName="/ppt/slides/slide43.xml" ContentType="application/vnd.openxmlformats-officedocument.presentationml.slide+xml"/>
  <Override PartName="/ppt/theme/theme2.xml" ContentType="application/vnd.openxmlformats-officedocument.theme+xml"/>
  <Override PartName="/ppt/handoutMasters/handoutMaster1.xml" ContentType="application/vnd.openxmlformats-officedocument.presentationml.handoutMaster+xml"/>
  <Override PartName="/ppt/slideLayouts/slideLayout11.xml" ContentType="application/vnd.openxmlformats-officedocument.presentationml.slideLayout+xml"/>
  <Override PartName="/ppt/notesSlides/notesSlide18.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ppt/notesSlides/notesSlide7.xml" ContentType="application/vnd.openxmlformats-officedocument.presentationml.notesSlide+xml"/>
  <Default Extension="jpeg" ContentType="image/jpeg"/>
  <Override PartName="/ppt/notesSlides/notesSlide23.xml" ContentType="application/vnd.openxmlformats-officedocument.presentationml.notesSlide+xml"/>
  <Default Extension="vml" ContentType="application/vnd.openxmlformats-officedocument.vmlDrawing"/>
  <Override PartName="/ppt/slides/slide12.xml" ContentType="application/vnd.openxmlformats-officedocument.presentationml.slide+xml"/>
  <Override PartName="/ppt/slides/slide8.xml" ContentType="application/vnd.openxmlformats-officedocument.presentationml.slide+xml"/>
  <Override PartName="/ppt/slides/slide28.xml" ContentType="application/vnd.openxmlformats-officedocument.presentationml.slide+xml"/>
  <Override PartName="/ppt/slideLayouts/slideLayout6.xml" ContentType="application/vnd.openxmlformats-officedocument.presentationml.slideLayout+xml"/>
  <Override PartName="/ppt/slides/slide31.xml" ContentType="application/vnd.openxmlformats-officedocument.presentationml.slide+xml"/>
  <Override PartName="/ppt/notesSlides/notesSlide42.xml" ContentType="application/vnd.openxmlformats-officedocument.presentationml.notesSlide+xml"/>
  <Override PartName="/ppt/notesSlides/notesSlide9.xml" ContentType="application/vnd.openxmlformats-officedocument.presentationml.notesSlide+xml"/>
  <Default Extension="emf" ContentType="image/x-emf"/>
  <Override PartName="/ppt/notesSlides/notesSlide11.xml" ContentType="application/vnd.openxmlformats-officedocument.presentationml.notesSlide+xml"/>
  <Default Extension="rels" ContentType="application/vnd.openxmlformats-package.relationships+xml"/>
  <Override PartName="/ppt/notesSlides/notesSlide27.xml" ContentType="application/vnd.openxmlformats-officedocument.presentationml.notesSlide+xml"/>
  <Override PartName="/ppt/slides/slide16.xml" ContentType="application/vnd.openxmlformats-officedocument.presentationml.slide+xml"/>
  <Override PartName="/ppt/slides/slide35.xml" ContentType="application/vnd.openxmlformats-officedocument.presentationml.slide+xml"/>
  <Override PartName="/ppt/slides/slide1.xml" ContentType="application/vnd.openxmlformats-officedocument.presentationml.slide+xml"/>
  <Override PartName="/ppt/notesSlides/notesSlide32.xml" ContentType="application/vnd.openxmlformats-officedocument.presentationml.notesSlide+xml"/>
  <Override PartName="/ppt/slides/slide21.xml" ContentType="application/vnd.openxmlformats-officedocument.presentationml.slide+xml"/>
  <Override PartName="/ppt/slides/slide40.xml" ContentType="application/vnd.openxmlformats-officedocument.presentationml.slide+xml"/>
  <Override PartName="/ppt/notesSlides/notesSlide15.xml" ContentType="application/vnd.openxmlformats-officedocument.presentationml.notesSlide+xml"/>
  <Override PartName="/ppt/notesSlides/notesSlide4.xml" ContentType="application/vnd.openxmlformats-officedocument.presentationml.notesSlide+xml"/>
  <Override PartName="/ppt/slides/slide39.xml" ContentType="application/vnd.openxmlformats-officedocument.presentationml.slide+xml"/>
  <Override PartName="/ppt/notesSlides/notesSlide20.xml" ContentType="application/vnd.openxmlformats-officedocument.presentationml.notesSlide+xml"/>
  <Override PartName="/ppt/slides/slide5.xml" ContentType="application/vnd.openxmlformats-officedocument.presentationml.slide+xml"/>
  <Override PartName="/ppt/slideMasters/slideMaster1.xml" ContentType="application/vnd.openxmlformats-officedocument.presentationml.slideMaster+xml"/>
  <Override PartName="/ppt/slideLayouts/slideLayout3.xml" ContentType="application/vnd.openxmlformats-officedocument.presentationml.slideLayout+xml"/>
  <Override PartName="/ppt/slides/slide25.xml" ContentType="application/vnd.openxmlformats-officedocument.presentationml.slide+xml"/>
  <Override PartName="/ppt/slides/slide44.xml" ContentType="application/vnd.openxmlformats-officedocument.presentationml.slide+xml"/>
  <Override PartName="/ppt/theme/theme3.xml" ContentType="application/vnd.openxmlformats-officedocument.theme+xml"/>
  <Override PartName="/ppt/slideLayouts/slideLayout12.xml" ContentType="application/vnd.openxmlformats-officedocument.presentationml.slideLayout+xml"/>
  <Override PartName="/ppt/notesSlides/notesSlide19.xml" ContentType="application/vnd.openxmlformats-officedocument.presentationml.notesSlide+xml"/>
  <Override PartName="/ppt/notesSlides/notesSlide38.xml" ContentType="application/vnd.openxmlformats-officedocument.presentationml.notesSlide+xml"/>
  <Override PartName="/ppt/notesSlides/notesSlide24.xml" ContentType="application/vnd.openxmlformats-officedocument.presentationml.notesSlide+xml"/>
  <Override PartName="/ppt/slides/slide9.xml" ContentType="application/vnd.openxmlformats-officedocument.presentationml.slide+xml"/>
  <Override PartName="/ppt/slides/slide13.xml" ContentType="application/vnd.openxmlformats-officedocument.presentationml.slide+xml"/>
  <Default Extension="xml" ContentType="application/xml"/>
  <Override PartName="/ppt/tableStyles.xml" ContentType="application/vnd.openxmlformats-officedocument.presentationml.tableStyles+xml"/>
  <Override PartName="/ppt/slideLayouts/slideLayout7.xml" ContentType="application/vnd.openxmlformats-officedocument.presentationml.slideLayout+xml"/>
  <Override PartName="/ppt/notesSlides/notesSlide10.xml" ContentType="application/vnd.openxmlformats-officedocument.presentationml.notesSlide+xml"/>
  <Override PartName="/ppt/slides/slide32.xml" ContentType="application/vnd.openxmlformats-officedocument.presentationml.slide+xml"/>
  <Override PartName="/ppt/slides/slide29.xml" ContentType="application/vnd.openxmlformats-officedocument.presentationml.slide+xml"/>
  <Override PartName="/ppt/notesSlides/notesSlide43.xml" ContentType="application/vnd.openxmlformats-officedocument.presentationml.notesSlide+xml"/>
  <Override PartName="/ppt/viewProps.xml" ContentType="application/vnd.openxmlformats-officedocument.presentationml.viewProps+xml"/>
  <Override PartName="/docProps/app.xml" ContentType="application/vnd.openxmlformats-officedocument.extended-properties+xml"/>
  <Override PartName="/ppt/notesMasters/notesMaster1.xml" ContentType="application/vnd.openxmlformats-officedocument.presentationml.notesMaster+xml"/>
  <Override PartName="/ppt/notesSlides/notesSlide12.xml" ContentType="application/vnd.openxmlformats-officedocument.presentationml.notesSlide+xml"/>
  <Override PartName="/ppt/notesSlides/notesSlide28.xml" ContentType="application/vnd.openxmlformats-officedocument.presentationml.notesSlide+xml"/>
  <Override PartName="/ppt/notesSlides/notesSlide1.xml" ContentType="application/vnd.openxmlformats-officedocument.presentationml.notesSlide+xml"/>
  <Override PartName="/ppt/slides/slide17.xml" ContentType="application/vnd.openxmlformats-officedocument.presentationml.slide+xml"/>
  <Override PartName="/ppt/slides/slide36.xml" ContentType="application/vnd.openxmlformats-officedocument.presentationml.slide+xml"/>
  <Override PartName="/ppt/presentation.xml" ContentType="application/vnd.openxmlformats-officedocument.presentationml.presentation.main+xml"/>
  <Override PartName="/ppt/slides/slide2.xml" ContentType="application/vnd.openxmlformats-officedocument.presentationml.slide+xml"/>
  <Override PartName="/ppt/notesSlides/notesSlide33.xml" ContentType="application/vnd.openxmlformats-officedocument.presentationml.notesSlide+xml"/>
  <Override PartName="/ppt/slides/slide22.xml" ContentType="application/vnd.openxmlformats-officedocument.presentationml.slide+xml"/>
  <Override PartName="/ppt/slides/slide41.xml" ContentType="application/vnd.openxmlformats-officedocument.presentationml.slide+xml"/>
  <Override PartName="/ppt/notesSlides/notesSlide16.xml" ContentType="application/vnd.openxmlformats-officedocument.presentationml.notesSlide+xml"/>
  <Override PartName="/ppt/notesSlides/notesSlide5.xml" ContentType="application/vnd.openxmlformats-officedocument.presentationml.notesSlide+xml"/>
  <Override PartName="/ppt/notesSlides/notesSlide21.xml" ContentType="application/vnd.openxmlformats-officedocument.presentationml.notesSlide+xml"/>
  <Override PartName="/ppt/slides/slide6.xml" ContentType="application/vnd.openxmlformats-officedocument.presentationml.slide+xml"/>
  <Override PartName="/ppt/slideLayouts/slideLayout4.xml" ContentType="application/vnd.openxmlformats-officedocument.presentationml.slideLayout+xml"/>
  <Override PartName="/ppt/slides/slide10.xml" ContentType="application/vnd.openxmlformats-officedocument.presentationml.slide+xml"/>
  <Override PartName="/ppt/slides/slide26.xml" ContentType="application/vnd.openxmlformats-officedocument.presentationml.slide+xml"/>
  <Override PartName="/ppt/slides/slide45.xml" ContentType="application/vnd.openxmlformats-officedocument.presentationml.slide+xml"/>
  <Override PartName="/ppt/notesSlides/notesSlide40.xml" ContentType="application/vnd.openxmlformats-officedocument.presentationml.notesSlide+xml"/>
  <Override PartName="/ppt/embeddings/oleObject1.bin" ContentType="application/vnd.openxmlformats-officedocument.oleObject"/>
  <Override PartName="/ppt/slideLayouts/slideLayout13.xml" ContentType="application/vnd.openxmlformats-officedocument.presentationml.slideLayout+xml"/>
  <Override PartName="/ppt/notesSlides/notesSlide39.xml" ContentType="application/vnd.openxmlformats-officedocument.presentationml.notesSlide+xml"/>
  <Default Extension="png" ContentType="image/png"/>
  <Override PartName="/ppt/notesSlides/notesSlide25.xml" ContentType="application/vnd.openxmlformats-officedocument.presentationml.notesSlide+xml"/>
  <Override PartName="/ppt/notesSlides/notesSlide44.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51" r:id="rId1"/>
  </p:sldMasterIdLst>
  <p:notesMasterIdLst>
    <p:notesMasterId r:id="rId47"/>
  </p:notesMasterIdLst>
  <p:handoutMasterIdLst>
    <p:handoutMasterId r:id="rId48"/>
  </p:handoutMasterIdLst>
  <p:sldIdLst>
    <p:sldId id="447" r:id="rId2"/>
    <p:sldId id="453" r:id="rId3"/>
    <p:sldId id="441" r:id="rId4"/>
    <p:sldId id="442" r:id="rId5"/>
    <p:sldId id="417" r:id="rId6"/>
    <p:sldId id="415" r:id="rId7"/>
    <p:sldId id="407" r:id="rId8"/>
    <p:sldId id="426" r:id="rId9"/>
    <p:sldId id="413" r:id="rId10"/>
    <p:sldId id="428" r:id="rId11"/>
    <p:sldId id="443" r:id="rId12"/>
    <p:sldId id="373" r:id="rId13"/>
    <p:sldId id="374" r:id="rId14"/>
    <p:sldId id="444" r:id="rId15"/>
    <p:sldId id="362" r:id="rId16"/>
    <p:sldId id="445" r:id="rId17"/>
    <p:sldId id="367" r:id="rId18"/>
    <p:sldId id="357" r:id="rId19"/>
    <p:sldId id="437" r:id="rId20"/>
    <p:sldId id="429" r:id="rId21"/>
    <p:sldId id="418" r:id="rId22"/>
    <p:sldId id="419" r:id="rId23"/>
    <p:sldId id="446" r:id="rId24"/>
    <p:sldId id="438" r:id="rId25"/>
    <p:sldId id="422" r:id="rId26"/>
    <p:sldId id="424" r:id="rId27"/>
    <p:sldId id="430" r:id="rId28"/>
    <p:sldId id="425" r:id="rId29"/>
    <p:sldId id="432" r:id="rId30"/>
    <p:sldId id="433" r:id="rId31"/>
    <p:sldId id="434" r:id="rId32"/>
    <p:sldId id="408" r:id="rId33"/>
    <p:sldId id="409" r:id="rId34"/>
    <p:sldId id="436" r:id="rId35"/>
    <p:sldId id="411" r:id="rId36"/>
    <p:sldId id="440" r:id="rId37"/>
    <p:sldId id="448" r:id="rId38"/>
    <p:sldId id="449" r:id="rId39"/>
    <p:sldId id="450" r:id="rId40"/>
    <p:sldId id="451" r:id="rId41"/>
    <p:sldId id="439" r:id="rId42"/>
    <p:sldId id="391" r:id="rId43"/>
    <p:sldId id="452" r:id="rId44"/>
    <p:sldId id="356" r:id="rId45"/>
    <p:sldId id="420" r:id="rId46"/>
  </p:sldIdLst>
  <p:sldSz cx="9144000" cy="6858000" type="screen4x3"/>
  <p:notesSz cx="6858000" cy="9313863"/>
  <p:custDataLst>
    <p:tags r:id="rId50"/>
  </p:custDataLst>
  <p:defaultTextStyle>
    <a:defPPr>
      <a:defRPr lang="en-US"/>
    </a:defPPr>
    <a:lvl1pPr algn="l" rtl="0" fontAlgn="base">
      <a:lnSpc>
        <a:spcPct val="90000"/>
      </a:lnSpc>
      <a:spcBef>
        <a:spcPct val="20000"/>
      </a:spcBef>
      <a:spcAft>
        <a:spcPct val="0"/>
      </a:spcAft>
      <a:buClr>
        <a:srgbClr val="CC0000"/>
      </a:buClr>
      <a:buChar char="•"/>
      <a:defRPr sz="2800" kern="1200">
        <a:solidFill>
          <a:schemeClr val="tx1"/>
        </a:solidFill>
        <a:latin typeface="Arial" charset="0"/>
        <a:ea typeface="+mn-ea"/>
        <a:cs typeface="+mn-cs"/>
      </a:defRPr>
    </a:lvl1pPr>
    <a:lvl2pPr marL="457200" algn="l" rtl="0" fontAlgn="base">
      <a:lnSpc>
        <a:spcPct val="90000"/>
      </a:lnSpc>
      <a:spcBef>
        <a:spcPct val="20000"/>
      </a:spcBef>
      <a:spcAft>
        <a:spcPct val="0"/>
      </a:spcAft>
      <a:buClr>
        <a:srgbClr val="CC0000"/>
      </a:buClr>
      <a:buChar char="•"/>
      <a:defRPr sz="2800" kern="1200">
        <a:solidFill>
          <a:schemeClr val="tx1"/>
        </a:solidFill>
        <a:latin typeface="Arial" charset="0"/>
        <a:ea typeface="+mn-ea"/>
        <a:cs typeface="+mn-cs"/>
      </a:defRPr>
    </a:lvl2pPr>
    <a:lvl3pPr marL="914400" algn="l" rtl="0" fontAlgn="base">
      <a:lnSpc>
        <a:spcPct val="90000"/>
      </a:lnSpc>
      <a:spcBef>
        <a:spcPct val="20000"/>
      </a:spcBef>
      <a:spcAft>
        <a:spcPct val="0"/>
      </a:spcAft>
      <a:buClr>
        <a:srgbClr val="CC0000"/>
      </a:buClr>
      <a:buChar char="•"/>
      <a:defRPr sz="2800" kern="1200">
        <a:solidFill>
          <a:schemeClr val="tx1"/>
        </a:solidFill>
        <a:latin typeface="Arial" charset="0"/>
        <a:ea typeface="+mn-ea"/>
        <a:cs typeface="+mn-cs"/>
      </a:defRPr>
    </a:lvl3pPr>
    <a:lvl4pPr marL="1371600" algn="l" rtl="0" fontAlgn="base">
      <a:lnSpc>
        <a:spcPct val="90000"/>
      </a:lnSpc>
      <a:spcBef>
        <a:spcPct val="20000"/>
      </a:spcBef>
      <a:spcAft>
        <a:spcPct val="0"/>
      </a:spcAft>
      <a:buClr>
        <a:srgbClr val="CC0000"/>
      </a:buClr>
      <a:buChar char="•"/>
      <a:defRPr sz="2800" kern="1200">
        <a:solidFill>
          <a:schemeClr val="tx1"/>
        </a:solidFill>
        <a:latin typeface="Arial" charset="0"/>
        <a:ea typeface="+mn-ea"/>
        <a:cs typeface="+mn-cs"/>
      </a:defRPr>
    </a:lvl4pPr>
    <a:lvl5pPr marL="1828800" algn="l" rtl="0" fontAlgn="base">
      <a:lnSpc>
        <a:spcPct val="90000"/>
      </a:lnSpc>
      <a:spcBef>
        <a:spcPct val="20000"/>
      </a:spcBef>
      <a:spcAft>
        <a:spcPct val="0"/>
      </a:spcAft>
      <a:buClr>
        <a:srgbClr val="CC0000"/>
      </a:buClr>
      <a:buChar char="•"/>
      <a:defRPr sz="2800" kern="1200">
        <a:solidFill>
          <a:schemeClr val="tx1"/>
        </a:solidFill>
        <a:latin typeface="Arial" charset="0"/>
        <a:ea typeface="+mn-ea"/>
        <a:cs typeface="+mn-cs"/>
      </a:defRPr>
    </a:lvl5pPr>
    <a:lvl6pPr marL="2286000" algn="l" defTabSz="914400" rtl="0" eaLnBrk="1" latinLnBrk="0" hangingPunct="1">
      <a:defRPr sz="2800" kern="1200">
        <a:solidFill>
          <a:schemeClr val="tx1"/>
        </a:solidFill>
        <a:latin typeface="Arial" charset="0"/>
        <a:ea typeface="+mn-ea"/>
        <a:cs typeface="+mn-cs"/>
      </a:defRPr>
    </a:lvl6pPr>
    <a:lvl7pPr marL="2743200" algn="l" defTabSz="914400" rtl="0" eaLnBrk="1" latinLnBrk="0" hangingPunct="1">
      <a:defRPr sz="2800" kern="1200">
        <a:solidFill>
          <a:schemeClr val="tx1"/>
        </a:solidFill>
        <a:latin typeface="Arial" charset="0"/>
        <a:ea typeface="+mn-ea"/>
        <a:cs typeface="+mn-cs"/>
      </a:defRPr>
    </a:lvl7pPr>
    <a:lvl8pPr marL="3200400" algn="l" defTabSz="914400" rtl="0" eaLnBrk="1" latinLnBrk="0" hangingPunct="1">
      <a:defRPr sz="2800" kern="1200">
        <a:solidFill>
          <a:schemeClr val="tx1"/>
        </a:solidFill>
        <a:latin typeface="Arial" charset="0"/>
        <a:ea typeface="+mn-ea"/>
        <a:cs typeface="+mn-cs"/>
      </a:defRPr>
    </a:lvl8pPr>
    <a:lvl9pPr marL="3657600" algn="l" defTabSz="914400" rtl="0" eaLnBrk="1" latinLnBrk="0" hangingPunct="1">
      <a:defRPr sz="28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lrMru>
    <a:srgbClr val="FFFF00"/>
    <a:srgbClr val="3366FF"/>
    <a:srgbClr val="333399"/>
    <a:srgbClr val="000066"/>
    <a:srgbClr val="FF0000"/>
    <a:srgbClr val="009900"/>
    <a:srgbClr val="000099"/>
    <a:srgbClr val="0000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p:restoredLeft sz="17583" autoAdjust="0"/>
    <p:restoredTop sz="94664" autoAdjust="0"/>
  </p:normalViewPr>
  <p:slideViewPr>
    <p:cSldViewPr>
      <p:cViewPr varScale="1">
        <p:scale>
          <a:sx n="97" d="100"/>
          <a:sy n="97" d="100"/>
        </p:scale>
        <p:origin x="-592" y="-11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Lst>
  </p:outlineViewPr>
  <p:notesTextViewPr>
    <p:cViewPr>
      <p:scale>
        <a:sx n="100" d="100"/>
        <a:sy n="100" d="100"/>
      </p:scale>
      <p:origin x="0" y="0"/>
    </p:cViewPr>
  </p:notesTextViewPr>
  <p:sorterViewPr>
    <p:cViewPr>
      <p:scale>
        <a:sx n="33" d="100"/>
        <a:sy n="33" d="100"/>
      </p:scale>
      <p:origin x="0" y="0"/>
    </p:cViewPr>
  </p:sorterViewPr>
  <p:notesViewPr>
    <p:cSldViewPr>
      <p:cViewPr>
        <p:scale>
          <a:sx n="100" d="100"/>
          <a:sy n="100" d="100"/>
        </p:scale>
        <p:origin x="-2520" y="168"/>
      </p:cViewPr>
      <p:guideLst>
        <p:guide orient="horz" pos="2934"/>
        <p:guide pos="2160"/>
      </p:guideLst>
    </p:cSldViewPr>
  </p:notes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tags" Target="tags/tag1.xml"/><Relationship Id="rId51" Type="http://schemas.openxmlformats.org/officeDocument/2006/relationships/presProps" Target="presProps.xml"/><Relationship Id="rId52" Type="http://schemas.openxmlformats.org/officeDocument/2006/relationships/viewProps" Target="viewProps.xml"/><Relationship Id="rId53" Type="http://schemas.openxmlformats.org/officeDocument/2006/relationships/theme" Target="theme/theme1.xml"/><Relationship Id="rId54"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notesMaster" Target="notesMasters/notesMaster1.xml"/><Relationship Id="rId48" Type="http://schemas.openxmlformats.org/officeDocument/2006/relationships/handoutMaster" Target="handoutMasters/handoutMaster1.xml"/><Relationship Id="rId4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_rels/viewProps.xml.rels><?xml version="1.0" encoding="UTF-8" standalone="yes"?>
<Relationships xmlns="http://schemas.openxmlformats.org/package/2006/relationships"><Relationship Id="rId3" Type="http://schemas.openxmlformats.org/officeDocument/2006/relationships/slide" Target="slides/slide12.xml"/><Relationship Id="rId4" Type="http://schemas.openxmlformats.org/officeDocument/2006/relationships/slide" Target="slides/slide13.xml"/><Relationship Id="rId5" Type="http://schemas.openxmlformats.org/officeDocument/2006/relationships/slide" Target="slides/slide14.xml"/><Relationship Id="rId6" Type="http://schemas.openxmlformats.org/officeDocument/2006/relationships/slide" Target="slides/slide15.xml"/><Relationship Id="rId7" Type="http://schemas.openxmlformats.org/officeDocument/2006/relationships/slide" Target="slides/slide16.xml"/><Relationship Id="rId8" Type="http://schemas.openxmlformats.org/officeDocument/2006/relationships/slide" Target="slides/slide18.xml"/><Relationship Id="rId9" Type="http://schemas.openxmlformats.org/officeDocument/2006/relationships/slide" Target="slides/slide42.xml"/><Relationship Id="rId1" Type="http://schemas.openxmlformats.org/officeDocument/2006/relationships/slide" Target="slides/slide4.xml"/><Relationship Id="rId2" Type="http://schemas.openxmlformats.org/officeDocument/2006/relationships/slide" Target="slides/slide1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52.emf"/><Relationship Id="rId2" Type="http://schemas.openxmlformats.org/officeDocument/2006/relationships/image" Target="../media/image53.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39938"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eaLnBrk="0" hangingPunct="0">
              <a:lnSpc>
                <a:spcPct val="100000"/>
              </a:lnSpc>
              <a:spcBef>
                <a:spcPct val="0"/>
              </a:spcBef>
              <a:buClrTx/>
              <a:buFontTx/>
              <a:buNone/>
              <a:defRPr sz="1200"/>
            </a:lvl1pPr>
          </a:lstStyle>
          <a:p>
            <a:endParaRPr lang="en-US"/>
          </a:p>
        </p:txBody>
      </p:sp>
      <p:sp>
        <p:nvSpPr>
          <p:cNvPr id="39939" name="Rectangle 3"/>
          <p:cNvSpPr>
            <a:spLocks noGrp="1" noChangeArrowheads="1"/>
          </p:cNvSpPr>
          <p:nvPr>
            <p:ph type="dt" sz="quarter" idx="1"/>
          </p:nvPr>
        </p:nvSpPr>
        <p:spPr bwMode="auto">
          <a:xfrm>
            <a:off x="3886200" y="0"/>
            <a:ext cx="2971800" cy="4651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0" hangingPunct="0">
              <a:lnSpc>
                <a:spcPct val="100000"/>
              </a:lnSpc>
              <a:spcBef>
                <a:spcPct val="0"/>
              </a:spcBef>
              <a:buClrTx/>
              <a:buFontTx/>
              <a:buNone/>
              <a:defRPr sz="1200"/>
            </a:lvl1pPr>
          </a:lstStyle>
          <a:p>
            <a:endParaRPr lang="en-US"/>
          </a:p>
        </p:txBody>
      </p:sp>
      <p:sp>
        <p:nvSpPr>
          <p:cNvPr id="39940" name="Rectangle 4"/>
          <p:cNvSpPr>
            <a:spLocks noGrp="1" noChangeArrowheads="1"/>
          </p:cNvSpPr>
          <p:nvPr>
            <p:ph type="ftr" sz="quarter" idx="2"/>
          </p:nvPr>
        </p:nvSpPr>
        <p:spPr bwMode="auto">
          <a:xfrm>
            <a:off x="0" y="8848725"/>
            <a:ext cx="2971800" cy="465138"/>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eaLnBrk="0" hangingPunct="0">
              <a:lnSpc>
                <a:spcPct val="100000"/>
              </a:lnSpc>
              <a:spcBef>
                <a:spcPct val="0"/>
              </a:spcBef>
              <a:buClrTx/>
              <a:buFontTx/>
              <a:buNone/>
              <a:defRPr sz="1200"/>
            </a:lvl1pPr>
          </a:lstStyle>
          <a:p>
            <a:endParaRPr lang="en-US"/>
          </a:p>
        </p:txBody>
      </p:sp>
      <p:sp>
        <p:nvSpPr>
          <p:cNvPr id="39941" name="Rectangle 5"/>
          <p:cNvSpPr>
            <a:spLocks noGrp="1" noChangeArrowheads="1"/>
          </p:cNvSpPr>
          <p:nvPr>
            <p:ph type="sldNum" sz="quarter" idx="3"/>
          </p:nvPr>
        </p:nvSpPr>
        <p:spPr bwMode="auto">
          <a:xfrm>
            <a:off x="3886200" y="8848725"/>
            <a:ext cx="2971800" cy="465138"/>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0" hangingPunct="0">
              <a:lnSpc>
                <a:spcPct val="100000"/>
              </a:lnSpc>
              <a:spcBef>
                <a:spcPct val="0"/>
              </a:spcBef>
              <a:buClrTx/>
              <a:buFontTx/>
              <a:buNone/>
              <a:defRPr sz="1200"/>
            </a:lvl1pPr>
          </a:lstStyle>
          <a:p>
            <a:fld id="{D0EF0EB3-6AEA-4FD7-ADA6-D4DBC10A175B}" type="slidenum">
              <a:rPr lang="en-US"/>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71800" cy="4651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defTabSz="928688" eaLnBrk="0" hangingPunct="0">
              <a:lnSpc>
                <a:spcPct val="100000"/>
              </a:lnSpc>
              <a:spcBef>
                <a:spcPct val="0"/>
              </a:spcBef>
              <a:buClrTx/>
              <a:buFontTx/>
              <a:buNone/>
              <a:defRPr sz="1200"/>
            </a:lvl1pPr>
          </a:lstStyle>
          <a:p>
            <a:endParaRPr lang="en-US"/>
          </a:p>
        </p:txBody>
      </p:sp>
      <p:sp>
        <p:nvSpPr>
          <p:cNvPr id="17411" name="Rectangle 3"/>
          <p:cNvSpPr>
            <a:spLocks noGrp="1" noChangeArrowheads="1"/>
          </p:cNvSpPr>
          <p:nvPr>
            <p:ph type="dt" idx="1"/>
          </p:nvPr>
        </p:nvSpPr>
        <p:spPr bwMode="auto">
          <a:xfrm>
            <a:off x="3886200" y="0"/>
            <a:ext cx="2971800" cy="465138"/>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lvl1pPr algn="r" defTabSz="928688" eaLnBrk="0" hangingPunct="0">
              <a:lnSpc>
                <a:spcPct val="100000"/>
              </a:lnSpc>
              <a:spcBef>
                <a:spcPct val="0"/>
              </a:spcBef>
              <a:buClrTx/>
              <a:buFontTx/>
              <a:buNone/>
              <a:defRPr sz="1200"/>
            </a:lvl1pPr>
          </a:lstStyle>
          <a:p>
            <a:endParaRPr lang="en-US"/>
          </a:p>
        </p:txBody>
      </p:sp>
      <p:sp>
        <p:nvSpPr>
          <p:cNvPr id="17412" name="Rectangle 4"/>
          <p:cNvSpPr>
            <a:spLocks noGrp="1" noRot="1" noChangeAspect="1" noChangeArrowheads="1" noTextEdit="1"/>
          </p:cNvSpPr>
          <p:nvPr>
            <p:ph type="sldImg" idx="2"/>
          </p:nvPr>
        </p:nvSpPr>
        <p:spPr bwMode="auto">
          <a:xfrm>
            <a:off x="1101725" y="698500"/>
            <a:ext cx="4656138" cy="3492500"/>
          </a:xfrm>
          <a:prstGeom prst="rect">
            <a:avLst/>
          </a:prstGeom>
          <a:noFill/>
          <a:ln w="9525">
            <a:solidFill>
              <a:srgbClr val="000000"/>
            </a:solidFill>
            <a:miter lim="800000"/>
            <a:headEnd/>
            <a:tailEnd/>
          </a:ln>
          <a:effectLst/>
        </p:spPr>
      </p:sp>
      <p:sp>
        <p:nvSpPr>
          <p:cNvPr id="17413" name="Rectangle 5"/>
          <p:cNvSpPr>
            <a:spLocks noGrp="1" noChangeArrowheads="1"/>
          </p:cNvSpPr>
          <p:nvPr>
            <p:ph type="body" sz="quarter" idx="3"/>
          </p:nvPr>
        </p:nvSpPr>
        <p:spPr bwMode="auto">
          <a:xfrm>
            <a:off x="914400" y="4424363"/>
            <a:ext cx="5029200" cy="4191000"/>
          </a:xfrm>
          <a:prstGeom prst="rect">
            <a:avLst/>
          </a:prstGeom>
          <a:noFill/>
          <a:ln w="9525">
            <a:noFill/>
            <a:miter lim="800000"/>
            <a:headEnd/>
            <a:tailEnd/>
          </a:ln>
          <a:effectLst/>
        </p:spPr>
        <p:txBody>
          <a:bodyPr vert="horz" wrap="square" lIns="92885" tIns="46442" rIns="92885" bIns="46442"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4" name="Rectangle 6"/>
          <p:cNvSpPr>
            <a:spLocks noGrp="1" noChangeArrowheads="1"/>
          </p:cNvSpPr>
          <p:nvPr>
            <p:ph type="ftr" sz="quarter" idx="4"/>
          </p:nvPr>
        </p:nvSpPr>
        <p:spPr bwMode="auto">
          <a:xfrm>
            <a:off x="0" y="8848725"/>
            <a:ext cx="2971800" cy="465138"/>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defTabSz="928688" eaLnBrk="0" hangingPunct="0">
              <a:lnSpc>
                <a:spcPct val="100000"/>
              </a:lnSpc>
              <a:spcBef>
                <a:spcPct val="0"/>
              </a:spcBef>
              <a:buClrTx/>
              <a:buFontTx/>
              <a:buNone/>
              <a:defRPr sz="1200"/>
            </a:lvl1pPr>
          </a:lstStyle>
          <a:p>
            <a:endParaRPr lang="en-US"/>
          </a:p>
        </p:txBody>
      </p:sp>
      <p:sp>
        <p:nvSpPr>
          <p:cNvPr id="17415" name="Rectangle 7"/>
          <p:cNvSpPr>
            <a:spLocks noGrp="1" noChangeArrowheads="1"/>
          </p:cNvSpPr>
          <p:nvPr>
            <p:ph type="sldNum" sz="quarter" idx="5"/>
          </p:nvPr>
        </p:nvSpPr>
        <p:spPr bwMode="auto">
          <a:xfrm>
            <a:off x="3886200" y="8848725"/>
            <a:ext cx="2971800" cy="465138"/>
          </a:xfrm>
          <a:prstGeom prst="rect">
            <a:avLst/>
          </a:prstGeom>
          <a:noFill/>
          <a:ln w="9525">
            <a:noFill/>
            <a:miter lim="800000"/>
            <a:headEnd/>
            <a:tailEnd/>
          </a:ln>
          <a:effectLst/>
        </p:spPr>
        <p:txBody>
          <a:bodyPr vert="horz" wrap="square" lIns="92885" tIns="46442" rIns="92885" bIns="46442" numCol="1" anchor="b" anchorCtr="0" compatLnSpc="1">
            <a:prstTxWarp prst="textNoShape">
              <a:avLst/>
            </a:prstTxWarp>
          </a:bodyPr>
          <a:lstStyle>
            <a:lvl1pPr algn="r" defTabSz="928688" eaLnBrk="0" hangingPunct="0">
              <a:lnSpc>
                <a:spcPct val="100000"/>
              </a:lnSpc>
              <a:spcBef>
                <a:spcPct val="0"/>
              </a:spcBef>
              <a:buClrTx/>
              <a:buFontTx/>
              <a:buNone/>
              <a:defRPr sz="1200"/>
            </a:lvl1pPr>
          </a:lstStyle>
          <a:p>
            <a:fld id="{F942824B-1083-436C-B28E-5BF3B6732643}"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D698F7E-1882-4660-94E0-561F3C9BA750}" type="slidenum">
              <a:rPr lang="en-US"/>
              <a:pPr/>
              <a:t>1</a:t>
            </a:fld>
            <a:endParaRPr lang="en-US"/>
          </a:p>
        </p:txBody>
      </p:sp>
      <p:sp>
        <p:nvSpPr>
          <p:cNvPr id="353282" name="Rectangle 2"/>
          <p:cNvSpPr>
            <a:spLocks noGrp="1" noRot="1" noChangeAspect="1" noChangeArrowheads="1" noTextEdit="1"/>
          </p:cNvSpPr>
          <p:nvPr>
            <p:ph type="sldImg"/>
          </p:nvPr>
        </p:nvSpPr>
        <p:spPr>
          <a:ln/>
        </p:spPr>
      </p:sp>
      <p:sp>
        <p:nvSpPr>
          <p:cNvPr id="353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4605DE-5930-4671-ABC2-E84C96B71E40}" type="slidenum">
              <a:rPr lang="en-US"/>
              <a:pPr/>
              <a:t>11</a:t>
            </a:fld>
            <a:endParaRPr lang="en-US"/>
          </a:p>
        </p:txBody>
      </p:sp>
      <p:sp>
        <p:nvSpPr>
          <p:cNvPr id="345090" name="Rectangle 2"/>
          <p:cNvSpPr>
            <a:spLocks noGrp="1" noRot="1" noChangeAspect="1" noChangeArrowheads="1" noTextEdit="1"/>
          </p:cNvSpPr>
          <p:nvPr>
            <p:ph type="sldImg"/>
          </p:nvPr>
        </p:nvSpPr>
        <p:spPr>
          <a:ln/>
        </p:spPr>
      </p:sp>
      <p:sp>
        <p:nvSpPr>
          <p:cNvPr id="3450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2CED5B-A53C-4CBF-AED6-34A6F5AD294E}" type="slidenum">
              <a:rPr lang="en-US"/>
              <a:pPr/>
              <a:t>12</a:t>
            </a:fld>
            <a:endParaRPr lang="en-US"/>
          </a:p>
        </p:txBody>
      </p:sp>
      <p:sp>
        <p:nvSpPr>
          <p:cNvPr id="238594" name="Rectangle 2"/>
          <p:cNvSpPr>
            <a:spLocks noGrp="1" noRot="1" noChangeAspect="1" noChangeArrowheads="1" noTextEdit="1"/>
          </p:cNvSpPr>
          <p:nvPr>
            <p:ph type="sldImg"/>
          </p:nvPr>
        </p:nvSpPr>
        <p:spPr>
          <a:ln/>
        </p:spPr>
      </p:sp>
      <p:sp>
        <p:nvSpPr>
          <p:cNvPr id="2385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F338446-4301-449D-8632-92F0474C3BEA}" type="slidenum">
              <a:rPr lang="en-US"/>
              <a:pPr/>
              <a:t>13</a:t>
            </a:fld>
            <a:endParaRPr lang="en-US"/>
          </a:p>
        </p:txBody>
      </p:sp>
      <p:sp>
        <p:nvSpPr>
          <p:cNvPr id="239618" name="Rectangle 2"/>
          <p:cNvSpPr>
            <a:spLocks noGrp="1" noRot="1" noChangeAspect="1" noChangeArrowheads="1" noTextEdit="1"/>
          </p:cNvSpPr>
          <p:nvPr>
            <p:ph type="sldImg"/>
          </p:nvPr>
        </p:nvSpPr>
        <p:spPr>
          <a:ln/>
        </p:spPr>
      </p:sp>
      <p:sp>
        <p:nvSpPr>
          <p:cNvPr id="2396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1DBA04-3B94-424D-96CF-4ABB8F09238E}" type="slidenum">
              <a:rPr lang="en-US"/>
              <a:pPr/>
              <a:t>14</a:t>
            </a:fld>
            <a:endParaRPr lang="en-US"/>
          </a:p>
        </p:txBody>
      </p:sp>
      <p:sp>
        <p:nvSpPr>
          <p:cNvPr id="347138" name="Rectangle 2"/>
          <p:cNvSpPr>
            <a:spLocks noGrp="1" noRot="1" noChangeAspect="1" noChangeArrowheads="1" noTextEdit="1"/>
          </p:cNvSpPr>
          <p:nvPr>
            <p:ph type="sldImg"/>
          </p:nvPr>
        </p:nvSpPr>
        <p:spPr>
          <a:ln/>
        </p:spPr>
      </p:sp>
      <p:sp>
        <p:nvSpPr>
          <p:cNvPr id="347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F3947A-46BE-404D-B3D9-08D4296EEEA2}" type="slidenum">
              <a:rPr lang="en-US"/>
              <a:pPr/>
              <a:t>15</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5691501-6AD5-4166-9D99-24CFCBB0F061}" type="slidenum">
              <a:rPr lang="en-US"/>
              <a:pPr/>
              <a:t>16</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5528A1-553B-4D5E-B148-5D50BD08DA9A}" type="slidenum">
              <a:rPr lang="en-US"/>
              <a:pPr/>
              <a:t>17</a:t>
            </a:fld>
            <a:endParaRPr lang="en-US"/>
          </a:p>
        </p:txBody>
      </p:sp>
      <p:sp>
        <p:nvSpPr>
          <p:cNvPr id="230402" name="Rectangle 2"/>
          <p:cNvSpPr>
            <a:spLocks noGrp="1" noRot="1" noChangeAspect="1" noChangeArrowheads="1" noTextEdit="1"/>
          </p:cNvSpPr>
          <p:nvPr>
            <p:ph type="sldImg"/>
          </p:nvPr>
        </p:nvSpPr>
        <p:spPr>
          <a:ln/>
        </p:spPr>
      </p:sp>
      <p:sp>
        <p:nvSpPr>
          <p:cNvPr id="23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7BDE5D-D2AD-4921-9ACB-706EA317F7AE}" type="slidenum">
              <a:rPr lang="en-US"/>
              <a:pPr/>
              <a:t>18</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0180DE-0DDF-4736-8177-C5BD9EC83929}" type="slidenum">
              <a:rPr lang="en-US"/>
              <a:pPr/>
              <a:t>19</a:t>
            </a:fld>
            <a:endParaRPr lang="en-US"/>
          </a:p>
        </p:txBody>
      </p:sp>
      <p:sp>
        <p:nvSpPr>
          <p:cNvPr id="332802" name="Rectangle 2"/>
          <p:cNvSpPr>
            <a:spLocks noGrp="1" noRot="1" noChangeAspect="1" noChangeArrowheads="1" noTextEdit="1"/>
          </p:cNvSpPr>
          <p:nvPr>
            <p:ph type="sldImg"/>
          </p:nvPr>
        </p:nvSpPr>
        <p:spPr>
          <a:ln/>
        </p:spPr>
      </p:sp>
      <p:sp>
        <p:nvSpPr>
          <p:cNvPr id="332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7E318E-9290-402C-A477-BCC818ED7144}" type="slidenum">
              <a:rPr lang="en-US"/>
              <a:pPr/>
              <a:t>20</a:t>
            </a:fld>
            <a:endParaRPr lang="en-US"/>
          </a:p>
        </p:txBody>
      </p:sp>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a:xfrm>
            <a:off x="838200" y="4275931"/>
            <a:ext cx="5029200" cy="4191000"/>
          </a:xfrm>
        </p:spPr>
        <p:txBody>
          <a:bodyPr/>
          <a:lstStyle/>
          <a:p>
            <a:r>
              <a:rPr lang="en-US" dirty="0" smtClean="0"/>
              <a:t>A . Trombettoni</a:t>
            </a:r>
            <a:r>
              <a:rPr lang="en-US" baseline="0" dirty="0" smtClean="0"/>
              <a:t> and</a:t>
            </a:r>
            <a:r>
              <a:rPr lang="en-US" dirty="0" smtClean="0"/>
              <a:t> </a:t>
            </a:r>
            <a:r>
              <a:rPr lang="en-US" dirty="0" err="1" smtClean="0"/>
              <a:t>A.</a:t>
            </a:r>
            <a:r>
              <a:rPr lang="en-US" baseline="0" dirty="0" err="1" smtClean="0"/>
              <a:t>Smerzi</a:t>
            </a:r>
            <a:r>
              <a:rPr lang="en-US" baseline="0" dirty="0" smtClean="0"/>
              <a:t> PRL 86 (2001), 2353 Discrete </a:t>
            </a:r>
            <a:r>
              <a:rPr lang="en-US" baseline="0" dirty="0" err="1" smtClean="0"/>
              <a:t>Solitons</a:t>
            </a:r>
            <a:r>
              <a:rPr lang="en-US" dirty="0" smtClean="0"/>
              <a:t> and Breathers with BEC s</a:t>
            </a:r>
            <a:endParaRPr lang="en-US" dirty="0"/>
          </a:p>
        </p:txBody>
      </p:sp>
      <p:pic>
        <p:nvPicPr>
          <p:cNvPr id="314372" name="Picture 4"/>
          <p:cNvPicPr>
            <a:picLocks noChangeAspect="1" noChangeArrowheads="1"/>
          </p:cNvPicPr>
          <p:nvPr/>
        </p:nvPicPr>
        <p:blipFill>
          <a:blip r:embed="rId3"/>
          <a:srcRect/>
          <a:stretch>
            <a:fillRect/>
          </a:stretch>
        </p:blipFill>
        <p:spPr bwMode="auto">
          <a:xfrm>
            <a:off x="1447800" y="4733131"/>
            <a:ext cx="3886200" cy="2092569"/>
          </a:xfrm>
          <a:prstGeom prst="rect">
            <a:avLst/>
          </a:prstGeom>
          <a:noFill/>
          <a:ln w="9525" cap="flat" cmpd="sng" algn="ctr">
            <a:noFill/>
            <a:prstDash val="solid"/>
            <a:miter lim="800000"/>
            <a:headEnd/>
            <a:tailEnd/>
          </a:ln>
        </p:spPr>
      </p:pic>
      <p:pic>
        <p:nvPicPr>
          <p:cNvPr id="314373" name="Picture 5"/>
          <p:cNvPicPr>
            <a:picLocks noChangeAspect="1" noChangeArrowheads="1"/>
          </p:cNvPicPr>
          <p:nvPr/>
        </p:nvPicPr>
        <p:blipFill>
          <a:blip r:embed="rId4"/>
          <a:srcRect/>
          <a:stretch>
            <a:fillRect/>
          </a:stretch>
        </p:blipFill>
        <p:spPr bwMode="auto">
          <a:xfrm>
            <a:off x="1676400" y="6638131"/>
            <a:ext cx="3810000" cy="2286000"/>
          </a:xfrm>
          <a:prstGeom prst="rect">
            <a:avLst/>
          </a:prstGeom>
          <a:noFill/>
          <a:ln w="9525" cap="flat" cmpd="sng" algn="ctr">
            <a:noFill/>
            <a:prstDash val="solid"/>
            <a:miter lim="800000"/>
            <a:headEnd/>
            <a:tailEnd/>
          </a:ln>
        </p:spPr>
      </p:pic>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F37EEE-E417-42C9-880E-9FEDC9C3738D}" type="slidenum">
              <a:rPr lang="en-US"/>
              <a:pPr/>
              <a:t>3</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E086E1-BE6B-4894-8D13-A8F03DA2094B}" type="slidenum">
              <a:rPr lang="en-US"/>
              <a:pPr/>
              <a:t>21</a:t>
            </a:fld>
            <a:endParaRPr lang="en-US"/>
          </a:p>
        </p:txBody>
      </p:sp>
      <p:sp>
        <p:nvSpPr>
          <p:cNvPr id="290818" name="Rectangle 2"/>
          <p:cNvSpPr>
            <a:spLocks noGrp="1" noRot="1" noChangeAspect="1" noChangeArrowheads="1" noTextEdit="1"/>
          </p:cNvSpPr>
          <p:nvPr>
            <p:ph type="sldImg"/>
          </p:nvPr>
        </p:nvSpPr>
        <p:spPr>
          <a:ln/>
        </p:spPr>
      </p:sp>
      <p:sp>
        <p:nvSpPr>
          <p:cNvPr id="2908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269C3B-5A5E-427C-A7CF-72AABB129A64}" type="slidenum">
              <a:rPr lang="en-US"/>
              <a:pPr/>
              <a:t>22</a:t>
            </a:fld>
            <a:endParaRPr lang="en-US"/>
          </a:p>
        </p:txBody>
      </p:sp>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3BEF20-0ABE-49F6-B59F-B5D077FD2827}" type="slidenum">
              <a:rPr lang="en-US"/>
              <a:pPr/>
              <a:t>23</a:t>
            </a:fld>
            <a:endParaRPr lang="en-US"/>
          </a:p>
        </p:txBody>
      </p:sp>
      <p:sp>
        <p:nvSpPr>
          <p:cNvPr id="351234" name="Rectangle 2"/>
          <p:cNvSpPr>
            <a:spLocks noGrp="1" noRot="1" noChangeAspect="1" noChangeArrowheads="1" noTextEdit="1"/>
          </p:cNvSpPr>
          <p:nvPr>
            <p:ph type="sldImg"/>
          </p:nvPr>
        </p:nvSpPr>
        <p:spPr>
          <a:ln/>
        </p:spPr>
      </p:sp>
      <p:sp>
        <p:nvSpPr>
          <p:cNvPr id="3512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15EC49-3000-42BA-9956-5D370CB04D8F}" type="slidenum">
              <a:rPr lang="en-US"/>
              <a:pPr/>
              <a:t>24</a:t>
            </a:fld>
            <a:endParaRPr lang="en-US"/>
          </a:p>
        </p:txBody>
      </p:sp>
      <p:sp>
        <p:nvSpPr>
          <p:cNvPr id="334850" name="Rectangle 2"/>
          <p:cNvSpPr>
            <a:spLocks noGrp="1" noRot="1" noChangeAspect="1" noChangeArrowheads="1" noTextEdit="1"/>
          </p:cNvSpPr>
          <p:nvPr>
            <p:ph type="sldImg"/>
          </p:nvPr>
        </p:nvSpPr>
        <p:spPr>
          <a:ln/>
        </p:spPr>
      </p:sp>
      <p:sp>
        <p:nvSpPr>
          <p:cNvPr id="334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D4BE1A-0B2F-416C-92F6-4F4C0C943CF9}" type="slidenum">
              <a:rPr lang="en-US"/>
              <a:pPr/>
              <a:t>25</a:t>
            </a:fld>
            <a:endParaRPr lang="en-US"/>
          </a:p>
        </p:txBody>
      </p:sp>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03DC5C-62EC-4543-9F7B-42A5E88436D5}" type="slidenum">
              <a:rPr lang="en-US"/>
              <a:pPr/>
              <a:t>26</a:t>
            </a:fld>
            <a:endParaRPr lang="en-US"/>
          </a:p>
        </p:txBody>
      </p:sp>
      <p:sp>
        <p:nvSpPr>
          <p:cNvPr id="303106" name="Rectangle 2"/>
          <p:cNvSpPr>
            <a:spLocks noGrp="1" noRot="1" noChangeAspect="1" noChangeArrowheads="1" noTextEdit="1"/>
          </p:cNvSpPr>
          <p:nvPr>
            <p:ph type="sldImg"/>
          </p:nvPr>
        </p:nvSpPr>
        <p:spPr>
          <a:ln/>
        </p:spPr>
      </p:sp>
      <p:sp>
        <p:nvSpPr>
          <p:cNvPr id="30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DBB4914-E0D5-46A7-8A9A-D37C3B40AAC8}" type="slidenum">
              <a:rPr lang="en-US"/>
              <a:pPr/>
              <a:t>27</a:t>
            </a:fld>
            <a:endParaRPr lang="en-US"/>
          </a:p>
        </p:txBody>
      </p:sp>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7966A0-FBD2-42A0-8225-FBDB1E9EBDB8}" type="slidenum">
              <a:rPr lang="en-US"/>
              <a:pPr/>
              <a:t>28</a:t>
            </a:fld>
            <a:endParaRPr lang="en-US"/>
          </a:p>
        </p:txBody>
      </p:sp>
      <p:sp>
        <p:nvSpPr>
          <p:cNvPr id="305154" name="Rectangle 2"/>
          <p:cNvSpPr>
            <a:spLocks noGrp="1" noRot="1" noChangeAspect="1" noChangeArrowheads="1" noTextEdit="1"/>
          </p:cNvSpPr>
          <p:nvPr>
            <p:ph type="sldImg"/>
          </p:nvPr>
        </p:nvSpPr>
        <p:spPr>
          <a:ln/>
        </p:spPr>
      </p:sp>
      <p:sp>
        <p:nvSpPr>
          <p:cNvPr id="30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E63AFF-42EC-4F52-BE61-46D3E0B0B591}" type="slidenum">
              <a:rPr lang="en-US"/>
              <a:pPr/>
              <a:t>29</a:t>
            </a:fld>
            <a:endParaRPr lang="en-US"/>
          </a:p>
        </p:txBody>
      </p:sp>
      <p:sp>
        <p:nvSpPr>
          <p:cNvPr id="320514" name="Rectangle 2"/>
          <p:cNvSpPr>
            <a:spLocks noGrp="1" noRot="1" noChangeAspect="1" noChangeArrowheads="1" noTextEdit="1"/>
          </p:cNvSpPr>
          <p:nvPr>
            <p:ph type="sldImg"/>
          </p:nvPr>
        </p:nvSpPr>
        <p:spPr>
          <a:ln/>
        </p:spPr>
      </p:sp>
      <p:sp>
        <p:nvSpPr>
          <p:cNvPr id="320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BB13610-F987-45A3-BB35-62348CDD8440}" type="slidenum">
              <a:rPr lang="en-US"/>
              <a:pPr/>
              <a:t>30</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AC6CF4-9489-429B-B89B-64B0D74E248C}" type="slidenum">
              <a:rPr lang="en-US"/>
              <a:pPr/>
              <a:t>4</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D18CAB-14B3-401F-BEC7-62A38C5B1A83}" type="slidenum">
              <a:rPr lang="en-US"/>
              <a:pPr/>
              <a:t>31</a:t>
            </a:fld>
            <a:endParaRPr lang="en-US"/>
          </a:p>
        </p:txBody>
      </p:sp>
      <p:sp>
        <p:nvSpPr>
          <p:cNvPr id="324610" name="Rectangle 2"/>
          <p:cNvSpPr>
            <a:spLocks noGrp="1" noRot="1" noChangeAspect="1" noChangeArrowheads="1" noTextEdit="1"/>
          </p:cNvSpPr>
          <p:nvPr>
            <p:ph type="sldImg"/>
          </p:nvPr>
        </p:nvSpPr>
        <p:spPr>
          <a:ln/>
        </p:spPr>
      </p:sp>
      <p:sp>
        <p:nvSpPr>
          <p:cNvPr id="324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72D8D6D-5021-4712-A7A7-002C6FA9F6E2}" type="slidenum">
              <a:rPr lang="en-US"/>
              <a:pPr/>
              <a:t>32</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0C9967-D447-4F24-AF41-AC019B6EDC9A}" type="slidenum">
              <a:rPr lang="en-US"/>
              <a:pPr/>
              <a:t>33</a:t>
            </a:fld>
            <a:endParaRPr lang="en-US"/>
          </a:p>
        </p:txBody>
      </p:sp>
      <p:sp>
        <p:nvSpPr>
          <p:cNvPr id="272386" name="Rectangle 2"/>
          <p:cNvSpPr>
            <a:spLocks noGrp="1" noRot="1" noChangeAspect="1" noChangeArrowheads="1" noTextEdit="1"/>
          </p:cNvSpPr>
          <p:nvPr>
            <p:ph type="sldImg"/>
          </p:nvPr>
        </p:nvSpPr>
        <p:spPr>
          <a:ln/>
        </p:spPr>
      </p:sp>
      <p:sp>
        <p:nvSpPr>
          <p:cNvPr id="2723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1EB4FEC-4D78-4EE5-AE61-BFB5905F695B}" type="slidenum">
              <a:rPr lang="en-US"/>
              <a:pPr/>
              <a:t>34</a:t>
            </a:fld>
            <a:endParaRPr lang="en-US"/>
          </a:p>
        </p:txBody>
      </p:sp>
      <p:sp>
        <p:nvSpPr>
          <p:cNvPr id="328706" name="Rectangle 2"/>
          <p:cNvSpPr>
            <a:spLocks noGrp="1" noRot="1" noChangeAspect="1" noChangeArrowheads="1" noTextEdit="1"/>
          </p:cNvSpPr>
          <p:nvPr>
            <p:ph type="sldImg"/>
          </p:nvPr>
        </p:nvSpPr>
        <p:spPr>
          <a:ln/>
        </p:spPr>
      </p:sp>
      <p:sp>
        <p:nvSpPr>
          <p:cNvPr id="328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EDA79A-F86E-4563-BE3A-95DBB0F2216A}" type="slidenum">
              <a:rPr lang="en-US"/>
              <a:pPr/>
              <a:t>35</a:t>
            </a:fld>
            <a:endParaRPr lang="en-US"/>
          </a:p>
        </p:txBody>
      </p:sp>
      <p:sp>
        <p:nvSpPr>
          <p:cNvPr id="276482" name="Rectangle 2"/>
          <p:cNvSpPr>
            <a:spLocks noGrp="1" noRot="1" noChangeAspect="1" noChangeArrowheads="1" noTextEdit="1"/>
          </p:cNvSpPr>
          <p:nvPr>
            <p:ph type="sldImg"/>
          </p:nvPr>
        </p:nvSpPr>
        <p:spPr>
          <a:ln/>
        </p:spPr>
      </p:sp>
      <p:sp>
        <p:nvSpPr>
          <p:cNvPr id="2764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29A370-CC7D-4039-AD94-1681815A72EB}" type="slidenum">
              <a:rPr lang="en-US"/>
              <a:pPr/>
              <a:t>36</a:t>
            </a:fld>
            <a:endParaRPr lang="en-US"/>
          </a:p>
        </p:txBody>
      </p:sp>
      <p:sp>
        <p:nvSpPr>
          <p:cNvPr id="338946" name="Rectangle 2"/>
          <p:cNvSpPr>
            <a:spLocks noGrp="1" noRot="1" noChangeAspect="1" noChangeArrowheads="1" noTextEdit="1"/>
          </p:cNvSpPr>
          <p:nvPr>
            <p:ph type="sldImg"/>
          </p:nvPr>
        </p:nvSpPr>
        <p:spPr>
          <a:ln/>
        </p:spPr>
      </p:sp>
      <p:sp>
        <p:nvSpPr>
          <p:cNvPr id="3389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00393A1-0AF4-4A68-845B-8862C0B75C29}" type="slidenum">
              <a:rPr lang="en-US"/>
              <a:pPr/>
              <a:t>37</a:t>
            </a:fld>
            <a:endParaRPr lang="en-US"/>
          </a:p>
        </p:txBody>
      </p:sp>
      <p:sp>
        <p:nvSpPr>
          <p:cNvPr id="355330" name="Rectangle 2"/>
          <p:cNvSpPr>
            <a:spLocks noGrp="1" noRot="1" noChangeAspect="1" noChangeArrowheads="1" noTextEdit="1"/>
          </p:cNvSpPr>
          <p:nvPr>
            <p:ph type="sldImg"/>
          </p:nvPr>
        </p:nvSpPr>
        <p:spPr>
          <a:ln/>
        </p:spPr>
      </p:sp>
      <p:sp>
        <p:nvSpPr>
          <p:cNvPr id="3553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02BC3DA-FCEA-456A-B458-8A59C2CC3CEB}" type="slidenum">
              <a:rPr lang="en-US"/>
              <a:pPr/>
              <a:t>38</a:t>
            </a:fld>
            <a:endParaRPr lang="en-US"/>
          </a:p>
        </p:txBody>
      </p:sp>
      <p:sp>
        <p:nvSpPr>
          <p:cNvPr id="357378" name="Rectangle 2"/>
          <p:cNvSpPr>
            <a:spLocks noGrp="1" noRot="1" noChangeAspect="1" noChangeArrowheads="1" noTextEdit="1"/>
          </p:cNvSpPr>
          <p:nvPr>
            <p:ph type="sldImg"/>
          </p:nvPr>
        </p:nvSpPr>
        <p:spPr>
          <a:ln/>
        </p:spPr>
      </p:sp>
      <p:sp>
        <p:nvSpPr>
          <p:cNvPr id="3573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260CA1C-09D1-4167-AF8B-0941285E3E5F}" type="slidenum">
              <a:rPr lang="en-US"/>
              <a:pPr/>
              <a:t>39</a:t>
            </a:fld>
            <a:endParaRPr lang="en-US"/>
          </a:p>
        </p:txBody>
      </p:sp>
      <p:sp>
        <p:nvSpPr>
          <p:cNvPr id="359426" name="Rectangle 2"/>
          <p:cNvSpPr>
            <a:spLocks noGrp="1" noRot="1" noChangeAspect="1" noChangeArrowheads="1" noTextEdit="1"/>
          </p:cNvSpPr>
          <p:nvPr>
            <p:ph type="sldImg"/>
          </p:nvPr>
        </p:nvSpPr>
        <p:spPr>
          <a:ln/>
        </p:spPr>
      </p:sp>
      <p:sp>
        <p:nvSpPr>
          <p:cNvPr id="3594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BF46E0-4730-49B6-82A9-54FEAA1980B5}" type="slidenum">
              <a:rPr lang="en-US"/>
              <a:pPr/>
              <a:t>40</a:t>
            </a:fld>
            <a:endParaRPr lang="en-US"/>
          </a:p>
        </p:txBody>
      </p:sp>
      <p:sp>
        <p:nvSpPr>
          <p:cNvPr id="361474" name="Rectangle 2"/>
          <p:cNvSpPr>
            <a:spLocks noGrp="1" noRot="1" noChangeAspect="1" noChangeArrowheads="1" noTextEdit="1"/>
          </p:cNvSpPr>
          <p:nvPr>
            <p:ph type="sldImg"/>
          </p:nvPr>
        </p:nvSpPr>
        <p:spPr>
          <a:ln/>
        </p:spPr>
      </p:sp>
      <p:sp>
        <p:nvSpPr>
          <p:cNvPr id="3614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161D04-AEB8-40AE-91B9-EA8BB192D252}" type="slidenum">
              <a:rPr lang="en-US"/>
              <a:pPr/>
              <a:t>5</a:t>
            </a:fld>
            <a:endParaRPr lang="en-US"/>
          </a:p>
        </p:txBody>
      </p:sp>
      <p:sp>
        <p:nvSpPr>
          <p:cNvPr id="288770" name="Rectangle 2"/>
          <p:cNvSpPr>
            <a:spLocks noGrp="1" noRot="1" noChangeAspect="1" noChangeArrowheads="1" noTextEdit="1"/>
          </p:cNvSpPr>
          <p:nvPr>
            <p:ph type="sldImg"/>
          </p:nvPr>
        </p:nvSpPr>
        <p:spPr>
          <a:ln/>
        </p:spPr>
      </p:sp>
      <p:sp>
        <p:nvSpPr>
          <p:cNvPr id="2887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2FA462A-44B9-48BC-8907-817F8441240D}" type="slidenum">
              <a:rPr lang="en-US"/>
              <a:pPr/>
              <a:t>41</a:t>
            </a:fld>
            <a:endParaRPr lang="en-US"/>
          </a:p>
        </p:txBody>
      </p:sp>
      <p:sp>
        <p:nvSpPr>
          <p:cNvPr id="336898" name="Rectangle 2"/>
          <p:cNvSpPr>
            <a:spLocks noGrp="1" noRot="1" noChangeAspect="1" noChangeArrowheads="1" noTextEdit="1"/>
          </p:cNvSpPr>
          <p:nvPr>
            <p:ph type="sldImg"/>
          </p:nvPr>
        </p:nvSpPr>
        <p:spPr>
          <a:ln/>
        </p:spPr>
      </p:sp>
      <p:sp>
        <p:nvSpPr>
          <p:cNvPr id="336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4574E2-83EC-42B9-A244-D80E9E8B0FC9}" type="slidenum">
              <a:rPr lang="en-US"/>
              <a:pPr/>
              <a:t>42</a:t>
            </a:fld>
            <a:endParaRPr lang="en-US"/>
          </a:p>
        </p:txBody>
      </p:sp>
      <p:sp>
        <p:nvSpPr>
          <p:cNvPr id="257026" name="Rectangle 2"/>
          <p:cNvSpPr>
            <a:spLocks noGrp="1" noRot="1" noChangeAspect="1" noChangeArrowheads="1" noTextEdit="1"/>
          </p:cNvSpPr>
          <p:nvPr>
            <p:ph type="sldImg"/>
          </p:nvPr>
        </p:nvSpPr>
        <p:spPr>
          <a:ln/>
        </p:spPr>
      </p:sp>
      <p:sp>
        <p:nvSpPr>
          <p:cNvPr id="2570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08025C-3ED9-4DCF-B327-B9D193C466F4}" type="slidenum">
              <a:rPr lang="en-US"/>
              <a:pPr/>
              <a:t>43</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A08025C-3ED9-4DCF-B327-B9D193C466F4}" type="slidenum">
              <a:rPr lang="en-US"/>
              <a:pPr/>
              <a:t>44</a:t>
            </a:fld>
            <a:endParaRPr lang="en-US"/>
          </a:p>
        </p:txBody>
      </p:sp>
      <p:sp>
        <p:nvSpPr>
          <p:cNvPr id="259074" name="Rectangle 2"/>
          <p:cNvSpPr>
            <a:spLocks noGrp="1" noRot="1" noChangeAspect="1" noChangeArrowheads="1" noTextEdit="1"/>
          </p:cNvSpPr>
          <p:nvPr>
            <p:ph type="sldImg"/>
          </p:nvPr>
        </p:nvSpPr>
        <p:spPr>
          <a:ln/>
        </p:spPr>
      </p:sp>
      <p:sp>
        <p:nvSpPr>
          <p:cNvPr id="2590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AAB235-3750-433F-838E-D7CEF378AEB6}" type="slidenum">
              <a:rPr lang="en-US"/>
              <a:pPr/>
              <a:t>45</a:t>
            </a:fld>
            <a:endParaRPr lang="en-US"/>
          </a:p>
        </p:txBody>
      </p:sp>
      <p:sp>
        <p:nvSpPr>
          <p:cNvPr id="294914" name="Rectangle 2"/>
          <p:cNvSpPr>
            <a:spLocks noGrp="1" noRot="1" noChangeAspect="1" noChangeArrowheads="1" noTextEdit="1"/>
          </p:cNvSpPr>
          <p:nvPr>
            <p:ph type="sldImg"/>
          </p:nvPr>
        </p:nvSpPr>
        <p:spPr>
          <a:ln/>
        </p:spPr>
      </p:sp>
      <p:sp>
        <p:nvSpPr>
          <p:cNvPr id="2949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CB391F-EE51-4B7A-A52F-9A4094343612}" type="slidenum">
              <a:rPr lang="en-US"/>
              <a:pPr/>
              <a:t>6</a:t>
            </a:fld>
            <a:endParaRPr lang="en-US"/>
          </a:p>
        </p:txBody>
      </p:sp>
      <p:sp>
        <p:nvSpPr>
          <p:cNvPr id="284674" name="Rectangle 2"/>
          <p:cNvSpPr>
            <a:spLocks noGrp="1" noRot="1" noChangeAspect="1" noChangeArrowheads="1" noTextEdit="1"/>
          </p:cNvSpPr>
          <p:nvPr>
            <p:ph type="sldImg"/>
          </p:nvPr>
        </p:nvSpPr>
        <p:spPr>
          <a:ln/>
        </p:spPr>
      </p:sp>
      <p:sp>
        <p:nvSpPr>
          <p:cNvPr id="2846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A4AE2D-43A8-4E81-8A4A-390A12393694}" type="slidenum">
              <a:rPr lang="en-US"/>
              <a:pPr/>
              <a:t>7</a:t>
            </a:fld>
            <a:endParaRPr lang="en-US"/>
          </a:p>
        </p:txBody>
      </p:sp>
      <p:sp>
        <p:nvSpPr>
          <p:cNvPr id="268290" name="Rectangle 2"/>
          <p:cNvSpPr>
            <a:spLocks noGrp="1" noRot="1" noChangeAspect="1" noChangeArrowheads="1" noTextEdit="1"/>
          </p:cNvSpPr>
          <p:nvPr>
            <p:ph type="sldImg"/>
          </p:nvPr>
        </p:nvSpPr>
        <p:spPr>
          <a:ln/>
        </p:spPr>
      </p:sp>
      <p:sp>
        <p:nvSpPr>
          <p:cNvPr id="268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1580A5A-6854-4874-A3BE-76057C910A7A}" type="slidenum">
              <a:rPr lang="en-US"/>
              <a:pPr/>
              <a:t>8</a:t>
            </a:fld>
            <a:endParaRPr lang="en-US"/>
          </a:p>
        </p:txBody>
      </p:sp>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1097A7A-510D-42FB-9678-C3EF4817065D}" type="slidenum">
              <a:rPr lang="en-US"/>
              <a:pPr/>
              <a:t>9</a:t>
            </a:fld>
            <a:endParaRPr lang="en-US"/>
          </a:p>
        </p:txBody>
      </p:sp>
      <p:sp>
        <p:nvSpPr>
          <p:cNvPr id="280578" name="Rectangle 2"/>
          <p:cNvSpPr>
            <a:spLocks noGrp="1" noRot="1" noChangeAspect="1" noChangeArrowheads="1" noTextEdit="1"/>
          </p:cNvSpPr>
          <p:nvPr>
            <p:ph type="sldImg"/>
          </p:nvPr>
        </p:nvSpPr>
        <p:spPr>
          <a:ln/>
        </p:spPr>
      </p:sp>
      <p:sp>
        <p:nvSpPr>
          <p:cNvPr id="28057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BDCB43-1D10-4956-957A-8B8B2246BFF1}" type="slidenum">
              <a:rPr lang="en-US"/>
              <a:pPr/>
              <a:t>10</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8205" name="Rectangle 1037"/>
          <p:cNvSpPr>
            <a:spLocks noGrp="1" noChangeArrowheads="1"/>
          </p:cNvSpPr>
          <p:nvPr>
            <p:ph type="subTitle" idx="1"/>
          </p:nvPr>
        </p:nvSpPr>
        <p:spPr>
          <a:xfrm>
            <a:off x="2057400" y="3505200"/>
            <a:ext cx="6400800" cy="1752600"/>
          </a:xfrm>
        </p:spPr>
        <p:txBody>
          <a:bodyPr/>
          <a:lstStyle>
            <a:lvl1pPr marL="0" indent="0" algn="r">
              <a:buFontTx/>
              <a:buNone/>
              <a:defRPr/>
            </a:lvl1pPr>
          </a:lstStyle>
          <a:p>
            <a:r>
              <a:rPr lang="en-US"/>
              <a:t>Click to edit Master subtitle style</a:t>
            </a:r>
          </a:p>
        </p:txBody>
      </p:sp>
      <p:pic>
        <p:nvPicPr>
          <p:cNvPr id="8206" name="Picture 1038" descr="logo_MainBUtagBOX"/>
          <p:cNvPicPr>
            <a:picLocks noChangeAspect="1" noChangeArrowheads="1"/>
          </p:cNvPicPr>
          <p:nvPr userDrawn="1"/>
        </p:nvPicPr>
        <p:blipFill>
          <a:blip r:embed="rId2" cstate="print"/>
          <a:srcRect/>
          <a:stretch>
            <a:fillRect/>
          </a:stretch>
        </p:blipFill>
        <p:spPr bwMode="auto">
          <a:xfrm>
            <a:off x="4038600" y="5572125"/>
            <a:ext cx="4419600" cy="828675"/>
          </a:xfrm>
          <a:prstGeom prst="rect">
            <a:avLst/>
          </a:prstGeom>
          <a:noFill/>
        </p:spPr>
      </p:pic>
      <p:sp>
        <p:nvSpPr>
          <p:cNvPr id="8208" name="Line 1040"/>
          <p:cNvSpPr>
            <a:spLocks noChangeShapeType="1"/>
          </p:cNvSpPr>
          <p:nvPr userDrawn="1"/>
        </p:nvSpPr>
        <p:spPr bwMode="auto">
          <a:xfrm>
            <a:off x="685800" y="2819400"/>
            <a:ext cx="7772400" cy="0"/>
          </a:xfrm>
          <a:prstGeom prst="line">
            <a:avLst/>
          </a:prstGeom>
          <a:noFill/>
          <a:ln w="9525">
            <a:solidFill>
              <a:srgbClr val="CC0000"/>
            </a:solidFill>
            <a:round/>
            <a:headEnd/>
            <a:tailEnd/>
          </a:ln>
          <a:effectLst/>
        </p:spPr>
        <p:txBody>
          <a:bodyPr/>
          <a:lstStyle/>
          <a:p>
            <a:endParaRPr lang="en-US"/>
          </a:p>
        </p:txBody>
      </p:sp>
      <p:sp>
        <p:nvSpPr>
          <p:cNvPr id="8204" name="Rectangle 1036"/>
          <p:cNvSpPr>
            <a:spLocks noGrp="1" noChangeArrowheads="1"/>
          </p:cNvSpPr>
          <p:nvPr>
            <p:ph type="ctrTitle"/>
          </p:nvPr>
        </p:nvSpPr>
        <p:spPr>
          <a:xfrm>
            <a:off x="685800" y="990600"/>
            <a:ext cx="7772400" cy="1933575"/>
          </a:xfrm>
        </p:spPr>
        <p:txBody>
          <a:bodyPr anchor="b"/>
          <a:lstStyle>
            <a:lvl1pPr algn="r">
              <a:defRPr sz="4400"/>
            </a:lvl1pPr>
          </a:lstStyle>
          <a:p>
            <a:r>
              <a:rPr lang="en-US"/>
              <a:t>Click to edit Master title style</a:t>
            </a: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604996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60499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0386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386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38600"/>
            <a:ext cx="4038600" cy="2286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24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solidFill>
          <a:schemeClr val="bg1"/>
        </a:solidFill>
        <a:effectLst/>
      </p:bgPr>
    </p:bg>
    <p:spTree>
      <p:nvGrpSpPr>
        <p:cNvPr id="1" name=""/>
        <p:cNvGrpSpPr/>
        <p:nvPr/>
      </p:nvGrpSpPr>
      <p:grpSpPr>
        <a:xfrm>
          <a:off x="0" y="0"/>
          <a:ext cx="0" cy="0"/>
          <a:chOff x="0" y="0"/>
          <a:chExt cx="0" cy="0"/>
        </a:xfrm>
      </p:grpSpPr>
      <p:sp>
        <p:nvSpPr>
          <p:cNvPr id="7194" name="Line 26"/>
          <p:cNvSpPr>
            <a:spLocks noChangeShapeType="1"/>
          </p:cNvSpPr>
          <p:nvPr userDrawn="1"/>
        </p:nvSpPr>
        <p:spPr bwMode="auto">
          <a:xfrm>
            <a:off x="457200" y="1066800"/>
            <a:ext cx="8229600" cy="0"/>
          </a:xfrm>
          <a:prstGeom prst="line">
            <a:avLst/>
          </a:prstGeom>
          <a:noFill/>
          <a:ln w="9525">
            <a:solidFill>
              <a:srgbClr val="CC0000"/>
            </a:solidFill>
            <a:round/>
            <a:headEnd/>
            <a:tailEnd/>
          </a:ln>
          <a:effectLst/>
        </p:spPr>
        <p:txBody>
          <a:bodyPr/>
          <a:lstStyle/>
          <a:p>
            <a:endParaRPr lang="en-US"/>
          </a:p>
        </p:txBody>
      </p:sp>
      <p:sp>
        <p:nvSpPr>
          <p:cNvPr id="7176" name="Rectangle 8"/>
          <p:cNvSpPr>
            <a:spLocks noGrp="1" noChangeArrowheads="1"/>
          </p:cNvSpPr>
          <p:nvPr>
            <p:ph type="body" idx="1"/>
          </p:nvPr>
        </p:nvSpPr>
        <p:spPr bwMode="auto">
          <a:xfrm>
            <a:off x="457200" y="1600200"/>
            <a:ext cx="8229600" cy="4724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80" name="Rectangle 1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 id="2147483664" r:id="rId13"/>
    <p:sldLayoutId id="2147483665" r:id="rId14"/>
  </p:sldLayoutIdLst>
  <p:timing>
    <p:tnLst>
      <p:par>
        <p:cTn id="1" dur="indefinite" restart="never" nodeType="tmRoot"/>
      </p:par>
    </p:tnLst>
  </p:timing>
  <p:txStyles>
    <p:titleStyle>
      <a:lvl1pPr algn="ctr" rtl="0" fontAlgn="base">
        <a:spcBef>
          <a:spcPct val="0"/>
        </a:spcBef>
        <a:spcAft>
          <a:spcPct val="0"/>
        </a:spcAft>
        <a:defRPr sz="3800">
          <a:solidFill>
            <a:srgbClr val="333399"/>
          </a:solidFill>
          <a:latin typeface="+mj-lt"/>
          <a:ea typeface="+mj-ea"/>
          <a:cs typeface="+mj-cs"/>
        </a:defRPr>
      </a:lvl1pPr>
      <a:lvl2pPr algn="ctr" rtl="0" fontAlgn="base">
        <a:spcBef>
          <a:spcPct val="0"/>
        </a:spcBef>
        <a:spcAft>
          <a:spcPct val="0"/>
        </a:spcAft>
        <a:defRPr sz="3800">
          <a:solidFill>
            <a:srgbClr val="333399"/>
          </a:solidFill>
          <a:latin typeface="Arial" charset="0"/>
        </a:defRPr>
      </a:lvl2pPr>
      <a:lvl3pPr algn="ctr" rtl="0" fontAlgn="base">
        <a:spcBef>
          <a:spcPct val="0"/>
        </a:spcBef>
        <a:spcAft>
          <a:spcPct val="0"/>
        </a:spcAft>
        <a:defRPr sz="3800">
          <a:solidFill>
            <a:srgbClr val="333399"/>
          </a:solidFill>
          <a:latin typeface="Arial" charset="0"/>
        </a:defRPr>
      </a:lvl3pPr>
      <a:lvl4pPr algn="ctr" rtl="0" fontAlgn="base">
        <a:spcBef>
          <a:spcPct val="0"/>
        </a:spcBef>
        <a:spcAft>
          <a:spcPct val="0"/>
        </a:spcAft>
        <a:defRPr sz="3800">
          <a:solidFill>
            <a:srgbClr val="333399"/>
          </a:solidFill>
          <a:latin typeface="Arial" charset="0"/>
        </a:defRPr>
      </a:lvl4pPr>
      <a:lvl5pPr algn="ctr" rtl="0" fontAlgn="base">
        <a:spcBef>
          <a:spcPct val="0"/>
        </a:spcBef>
        <a:spcAft>
          <a:spcPct val="0"/>
        </a:spcAft>
        <a:defRPr sz="3800">
          <a:solidFill>
            <a:srgbClr val="333399"/>
          </a:solidFill>
          <a:latin typeface="Arial" charset="0"/>
        </a:defRPr>
      </a:lvl5pPr>
      <a:lvl6pPr marL="457200" algn="ctr" rtl="0" fontAlgn="base">
        <a:spcBef>
          <a:spcPct val="0"/>
        </a:spcBef>
        <a:spcAft>
          <a:spcPct val="0"/>
        </a:spcAft>
        <a:defRPr sz="3800">
          <a:solidFill>
            <a:srgbClr val="333399"/>
          </a:solidFill>
          <a:latin typeface="Arial" charset="0"/>
        </a:defRPr>
      </a:lvl6pPr>
      <a:lvl7pPr marL="914400" algn="ctr" rtl="0" fontAlgn="base">
        <a:spcBef>
          <a:spcPct val="0"/>
        </a:spcBef>
        <a:spcAft>
          <a:spcPct val="0"/>
        </a:spcAft>
        <a:defRPr sz="3800">
          <a:solidFill>
            <a:srgbClr val="333399"/>
          </a:solidFill>
          <a:latin typeface="Arial" charset="0"/>
        </a:defRPr>
      </a:lvl7pPr>
      <a:lvl8pPr marL="1371600" algn="ctr" rtl="0" fontAlgn="base">
        <a:spcBef>
          <a:spcPct val="0"/>
        </a:spcBef>
        <a:spcAft>
          <a:spcPct val="0"/>
        </a:spcAft>
        <a:defRPr sz="3800">
          <a:solidFill>
            <a:srgbClr val="333399"/>
          </a:solidFill>
          <a:latin typeface="Arial" charset="0"/>
        </a:defRPr>
      </a:lvl8pPr>
      <a:lvl9pPr marL="1828800" algn="ctr" rtl="0" fontAlgn="base">
        <a:spcBef>
          <a:spcPct val="0"/>
        </a:spcBef>
        <a:spcAft>
          <a:spcPct val="0"/>
        </a:spcAft>
        <a:defRPr sz="3800">
          <a:solidFill>
            <a:srgbClr val="333399"/>
          </a:solidFill>
          <a:latin typeface="Arial" charset="0"/>
        </a:defRPr>
      </a:lvl9pPr>
    </p:titleStyle>
    <p:bodyStyle>
      <a:lvl1pPr marL="342900" indent="-342900" algn="l" rtl="0" fontAlgn="base">
        <a:spcBef>
          <a:spcPct val="20000"/>
        </a:spcBef>
        <a:spcAft>
          <a:spcPct val="0"/>
        </a:spcAft>
        <a:buClr>
          <a:srgbClr val="CC0000"/>
        </a:buClr>
        <a:buChar char="•"/>
        <a:defRPr sz="3000">
          <a:solidFill>
            <a:schemeClr val="tx1"/>
          </a:solidFill>
          <a:latin typeface="+mn-lt"/>
          <a:ea typeface="+mn-ea"/>
          <a:cs typeface="+mn-cs"/>
        </a:defRPr>
      </a:lvl1pPr>
      <a:lvl2pPr marL="742950" indent="-285750" algn="l" rtl="0" fontAlgn="base">
        <a:spcBef>
          <a:spcPct val="20000"/>
        </a:spcBef>
        <a:spcAft>
          <a:spcPct val="0"/>
        </a:spcAft>
        <a:buClr>
          <a:schemeClr val="tx1"/>
        </a:buClr>
        <a:buFont typeface="Arial" charset="0"/>
        <a:buChar char="–"/>
        <a:defRPr sz="2700">
          <a:solidFill>
            <a:srgbClr val="CC0000"/>
          </a:solidFill>
          <a:latin typeface="+mn-lt"/>
        </a:defRPr>
      </a:lvl2pPr>
      <a:lvl3pPr marL="1143000" indent="-228600" algn="l" rtl="0" fontAlgn="base">
        <a:spcBef>
          <a:spcPct val="20000"/>
        </a:spcBef>
        <a:spcAft>
          <a:spcPct val="0"/>
        </a:spcAft>
        <a:buClr>
          <a:srgbClr val="CC0000"/>
        </a:buClr>
        <a:buChar char="•"/>
        <a:defRPr sz="2300">
          <a:solidFill>
            <a:srgbClr val="CC0000"/>
          </a:solidFill>
          <a:latin typeface="+mn-lt"/>
        </a:defRPr>
      </a:lvl3pPr>
      <a:lvl4pPr marL="1600200" indent="-228600" algn="l" rtl="0" fontAlgn="base">
        <a:spcBef>
          <a:spcPct val="20000"/>
        </a:spcBef>
        <a:spcAft>
          <a:spcPct val="0"/>
        </a:spcAft>
        <a:buClr>
          <a:schemeClr val="tx1"/>
        </a:buClr>
        <a:buFont typeface="Arial" charset="0"/>
        <a:buChar char="–"/>
        <a:defRPr sz="2000">
          <a:solidFill>
            <a:srgbClr val="CC0000"/>
          </a:solidFill>
          <a:latin typeface="+mn-lt"/>
        </a:defRPr>
      </a:lvl4pPr>
      <a:lvl5pPr marL="2057400" indent="-228600" algn="l" rtl="0" fontAlgn="base">
        <a:spcBef>
          <a:spcPct val="20000"/>
        </a:spcBef>
        <a:spcAft>
          <a:spcPct val="0"/>
        </a:spcAft>
        <a:buClr>
          <a:srgbClr val="CC0000"/>
        </a:buClr>
        <a:buChar char="•"/>
        <a:defRPr sz="2000">
          <a:solidFill>
            <a:srgbClr val="CC0000"/>
          </a:solidFill>
          <a:latin typeface="+mn-lt"/>
        </a:defRPr>
      </a:lvl5pPr>
      <a:lvl6pPr marL="2514600" indent="-228600" algn="l" rtl="0" fontAlgn="base">
        <a:spcBef>
          <a:spcPct val="20000"/>
        </a:spcBef>
        <a:spcAft>
          <a:spcPct val="0"/>
        </a:spcAft>
        <a:buClr>
          <a:srgbClr val="CC0000"/>
        </a:buClr>
        <a:buChar char="•"/>
        <a:defRPr sz="2000">
          <a:solidFill>
            <a:srgbClr val="CC0000"/>
          </a:solidFill>
          <a:latin typeface="+mn-lt"/>
        </a:defRPr>
      </a:lvl6pPr>
      <a:lvl7pPr marL="2971800" indent="-228600" algn="l" rtl="0" fontAlgn="base">
        <a:spcBef>
          <a:spcPct val="20000"/>
        </a:spcBef>
        <a:spcAft>
          <a:spcPct val="0"/>
        </a:spcAft>
        <a:buClr>
          <a:srgbClr val="CC0000"/>
        </a:buClr>
        <a:buChar char="•"/>
        <a:defRPr sz="2000">
          <a:solidFill>
            <a:srgbClr val="CC0000"/>
          </a:solidFill>
          <a:latin typeface="+mn-lt"/>
        </a:defRPr>
      </a:lvl7pPr>
      <a:lvl8pPr marL="3429000" indent="-228600" algn="l" rtl="0" fontAlgn="base">
        <a:spcBef>
          <a:spcPct val="20000"/>
        </a:spcBef>
        <a:spcAft>
          <a:spcPct val="0"/>
        </a:spcAft>
        <a:buClr>
          <a:srgbClr val="CC0000"/>
        </a:buClr>
        <a:buChar char="•"/>
        <a:defRPr sz="2000">
          <a:solidFill>
            <a:srgbClr val="CC0000"/>
          </a:solidFill>
          <a:latin typeface="+mn-lt"/>
        </a:defRPr>
      </a:lvl8pPr>
      <a:lvl9pPr marL="3886200" indent="-228600" algn="l" rtl="0" fontAlgn="base">
        <a:spcBef>
          <a:spcPct val="20000"/>
        </a:spcBef>
        <a:spcAft>
          <a:spcPct val="0"/>
        </a:spcAft>
        <a:buClr>
          <a:srgbClr val="CC0000"/>
        </a:buClr>
        <a:buChar char="•"/>
        <a:defRPr sz="2000">
          <a:solidFill>
            <a:srgbClr val="CC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wmf"/></Relationships>
</file>

<file path=ppt/slides/_rels/slide10.xml.rels><?xml version="1.0" encoding="UTF-8" standalone="yes"?>
<Relationships xmlns="http://schemas.openxmlformats.org/package/2006/relationships"><Relationship Id="rId3" Type="http://schemas.openxmlformats.org/officeDocument/2006/relationships/image" Target="../media/image10.wmf"/><Relationship Id="rId4" Type="http://schemas.openxmlformats.org/officeDocument/2006/relationships/image" Target="../media/image11.wmf"/><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jpeg"/><Relationship Id="rId5" Type="http://schemas.openxmlformats.org/officeDocument/2006/relationships/image" Target="../media/image14.jpeg"/><Relationship Id="rId6" Type="http://schemas.openxmlformats.org/officeDocument/2006/relationships/image" Target="../media/image15.jpeg"/><Relationship Id="rId7" Type="http://schemas.openxmlformats.org/officeDocument/2006/relationships/image" Target="../media/image16.jpeg"/><Relationship Id="rId1" Type="http://schemas.openxmlformats.org/officeDocument/2006/relationships/slideLayout" Target="../slideLayouts/slideLayout12.xml"/><Relationship Id="rId2" Type="http://schemas.openxmlformats.org/officeDocument/2006/relationships/notesSlide" Target="../notesSlides/notesSlide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4.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2.jpeg"/><Relationship Id="rId5" Type="http://schemas.openxmlformats.org/officeDocument/2006/relationships/image" Target="../media/image18.jpeg"/><Relationship Id="rId6" Type="http://schemas.openxmlformats.org/officeDocument/2006/relationships/image" Target="../media/image19.jpeg"/><Relationship Id="rId1" Type="http://schemas.openxmlformats.org/officeDocument/2006/relationships/slideLayout" Target="../slideLayouts/slideLayout13.xml"/><Relationship Id="rId2" Type="http://schemas.openxmlformats.org/officeDocument/2006/relationships/notesSlide" Target="../notesSlides/notesSlide1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20.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 Id="rId3" Type="http://schemas.openxmlformats.org/officeDocument/2006/relationships/image" Target="../media/image21.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4.xml.rels><?xml version="1.0" encoding="UTF-8" standalone="yes"?>
<Relationships xmlns="http://schemas.openxmlformats.org/package/2006/relationships"><Relationship Id="rId3" Type="http://schemas.openxmlformats.org/officeDocument/2006/relationships/image" Target="../media/image27.wmf"/><Relationship Id="rId4" Type="http://schemas.openxmlformats.org/officeDocument/2006/relationships/image" Target="../media/image28.wmf"/><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5.xml.rels><?xml version="1.0" encoding="UTF-8" standalone="yes"?>
<Relationships xmlns="http://schemas.openxmlformats.org/package/2006/relationships"><Relationship Id="rId3" Type="http://schemas.openxmlformats.org/officeDocument/2006/relationships/image" Target="../media/image29.wmf"/><Relationship Id="rId4" Type="http://schemas.openxmlformats.org/officeDocument/2006/relationships/image" Target="../media/image30.wmf"/><Relationship Id="rId5" Type="http://schemas.openxmlformats.org/officeDocument/2006/relationships/image" Target="../media/image31.wmf"/><Relationship Id="rId6" Type="http://schemas.openxmlformats.org/officeDocument/2006/relationships/image" Target="../media/image32.wmf"/><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 Id="rId3" Type="http://schemas.openxmlformats.org/officeDocument/2006/relationships/image" Target="../media/image33.wmf"/></Relationships>
</file>

<file path=ppt/slides/_rels/slide27.xml.rels><?xml version="1.0" encoding="UTF-8" standalone="yes"?>
<Relationships xmlns="http://schemas.openxmlformats.org/package/2006/relationships"><Relationship Id="rId3" Type="http://schemas.openxmlformats.org/officeDocument/2006/relationships/image" Target="../media/image34.png"/><Relationship Id="rId4" Type="http://schemas.openxmlformats.org/officeDocument/2006/relationships/image" Target="../media/image35.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3" Type="http://schemas.openxmlformats.org/officeDocument/2006/relationships/image" Target="../media/image36.wmf"/><Relationship Id="rId4" Type="http://schemas.openxmlformats.org/officeDocument/2006/relationships/image" Target="../media/image37.wmf"/><Relationship Id="rId5" Type="http://schemas.openxmlformats.org/officeDocument/2006/relationships/image" Target="../media/image38.png"/><Relationship Id="rId6" Type="http://schemas.openxmlformats.org/officeDocument/2006/relationships/image" Target="../media/image39.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40.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41.wmf"/></Relationships>
</file>

<file path=ppt/slides/_rels/slide31.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wm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3" Type="http://schemas.openxmlformats.org/officeDocument/2006/relationships/image" Target="../media/image44.wmf"/><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3" Type="http://schemas.openxmlformats.org/officeDocument/2006/relationships/image" Target="../media/image46.wmf"/><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3" Type="http://schemas.openxmlformats.org/officeDocument/2006/relationships/image" Target="../media/image48.wmf"/><Relationship Id="rId4" Type="http://schemas.openxmlformats.org/officeDocument/2006/relationships/image" Target="../media/image45.png"/><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49.wm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50.wmf"/></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1.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1.bin"/><Relationship Id="rId5" Type="http://schemas.openxmlformats.org/officeDocument/2006/relationships/oleObject" Target="../embeddings/oleObject2.bin"/><Relationship Id="rId1" Type="http://schemas.openxmlformats.org/officeDocument/2006/relationships/vmlDrawing" Target="../drawings/vmlDrawing1.vml"/><Relationship Id="rId2"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4.xml"/><Relationship Id="rId3" Type="http://schemas.openxmlformats.org/officeDocument/2006/relationships/image" Target="../media/image5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wmf"/></Relationships>
</file>

<file path=ppt/slides/_rels/slide9.xml.rels><?xml version="1.0" encoding="UTF-8" standalone="yes"?>
<Relationships xmlns="http://schemas.openxmlformats.org/package/2006/relationships"><Relationship Id="rId3" Type="http://schemas.openxmlformats.org/officeDocument/2006/relationships/image" Target="../media/image7.wmf"/><Relationship Id="rId4" Type="http://schemas.openxmlformats.org/officeDocument/2006/relationships/image" Target="../media/image8.wmf"/><Relationship Id="rId5" Type="http://schemas.openxmlformats.org/officeDocument/2006/relationships/image" Target="../media/image9.wmf"/><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xfrm>
            <a:off x="381000" y="152400"/>
            <a:ext cx="8229600" cy="1143000"/>
          </a:xfrm>
        </p:spPr>
        <p:txBody>
          <a:bodyPr/>
          <a:lstStyle/>
          <a:p>
            <a:r>
              <a:rPr lang="en-US" sz="3600" dirty="0"/>
              <a:t>Transfer of BECs through </a:t>
            </a:r>
            <a:r>
              <a:rPr lang="en-US" sz="3600" dirty="0" smtClean="0"/>
              <a:t>Intrinsic Localized Modes in </a:t>
            </a:r>
            <a:r>
              <a:rPr lang="en-US" sz="3600" dirty="0"/>
              <a:t>an Optical Lattice </a:t>
            </a:r>
            <a:br>
              <a:rPr lang="en-US" sz="3600" dirty="0"/>
            </a:br>
            <a:endParaRPr lang="en-US" sz="2400" dirty="0">
              <a:solidFill>
                <a:srgbClr val="33CC33"/>
              </a:solidFill>
            </a:endParaRPr>
          </a:p>
        </p:txBody>
      </p:sp>
      <p:sp>
        <p:nvSpPr>
          <p:cNvPr id="352259" name="Text Box 3"/>
          <p:cNvSpPr txBox="1">
            <a:spLocks noChangeArrowheads="1"/>
          </p:cNvSpPr>
          <p:nvPr/>
        </p:nvSpPr>
        <p:spPr bwMode="auto">
          <a:xfrm>
            <a:off x="1066800" y="1219200"/>
            <a:ext cx="7239000" cy="1200329"/>
          </a:xfrm>
          <a:prstGeom prst="rect">
            <a:avLst/>
          </a:prstGeom>
          <a:noFill/>
          <a:ln w="9525">
            <a:noFill/>
            <a:miter lim="800000"/>
            <a:headEnd/>
            <a:tailEnd/>
          </a:ln>
          <a:effectLst/>
        </p:spPr>
        <p:txBody>
          <a:bodyPr>
            <a:spAutoFit/>
          </a:bodyPr>
          <a:lstStyle/>
          <a:p>
            <a:pPr algn="ctr" eaLnBrk="0" hangingPunct="0">
              <a:lnSpc>
                <a:spcPct val="100000"/>
              </a:lnSpc>
              <a:spcBef>
                <a:spcPct val="0"/>
              </a:spcBef>
              <a:buClrTx/>
              <a:buFontTx/>
              <a:buNone/>
            </a:pPr>
            <a:r>
              <a:rPr lang="en-US" sz="1800" dirty="0"/>
              <a:t>David K. Campbell * </a:t>
            </a:r>
          </a:p>
          <a:p>
            <a:pPr algn="ctr" eaLnBrk="0" hangingPunct="0">
              <a:lnSpc>
                <a:spcPct val="100000"/>
              </a:lnSpc>
              <a:spcBef>
                <a:spcPct val="0"/>
              </a:spcBef>
              <a:buClrTx/>
              <a:buFontTx/>
              <a:buNone/>
            </a:pPr>
            <a:r>
              <a:rPr lang="en-US" sz="1800" dirty="0"/>
              <a:t>Boston University</a:t>
            </a:r>
          </a:p>
          <a:p>
            <a:pPr algn="ctr" eaLnBrk="0" hangingPunct="0">
              <a:lnSpc>
                <a:spcPct val="100000"/>
              </a:lnSpc>
              <a:spcBef>
                <a:spcPct val="0"/>
              </a:spcBef>
              <a:buClrTx/>
              <a:buFontTx/>
              <a:buNone/>
            </a:pPr>
            <a:r>
              <a:rPr lang="en-US" sz="1800" dirty="0" smtClean="0"/>
              <a:t>Perugia, January8, 2011</a:t>
            </a:r>
          </a:p>
          <a:p>
            <a:pPr algn="ctr" eaLnBrk="0" hangingPunct="0">
              <a:lnSpc>
                <a:spcPct val="100000"/>
              </a:lnSpc>
              <a:spcBef>
                <a:spcPct val="0"/>
              </a:spcBef>
              <a:buClrTx/>
              <a:buFontTx/>
              <a:buNone/>
            </a:pPr>
            <a:r>
              <a:rPr lang="en-US" sz="1800" i="1" dirty="0" smtClean="0"/>
              <a:t>On the Occasion of Pasquale </a:t>
            </a:r>
            <a:r>
              <a:rPr lang="en-US" sz="1800" i="1" dirty="0" err="1" smtClean="0"/>
              <a:t>Sodano’s</a:t>
            </a:r>
            <a:r>
              <a:rPr lang="en-US" sz="1800" i="1" dirty="0" smtClean="0"/>
              <a:t> 60</a:t>
            </a:r>
            <a:r>
              <a:rPr lang="en-US" sz="1800" i="1" baseline="30000" dirty="0" smtClean="0"/>
              <a:t>th</a:t>
            </a:r>
            <a:r>
              <a:rPr lang="en-US" sz="1800" i="1" dirty="0" smtClean="0"/>
              <a:t> Birthday </a:t>
            </a:r>
            <a:endParaRPr lang="en-US" sz="1800" i="1" dirty="0"/>
          </a:p>
        </p:txBody>
      </p:sp>
      <p:pic>
        <p:nvPicPr>
          <p:cNvPr id="352260" name="Picture 4"/>
          <p:cNvPicPr>
            <a:picLocks noGrp="1" noChangeAspect="1" noChangeArrowheads="1"/>
          </p:cNvPicPr>
          <p:nvPr>
            <p:ph type="body" idx="1"/>
          </p:nvPr>
        </p:nvPicPr>
        <p:blipFill>
          <a:blip r:embed="rId3" cstate="print"/>
          <a:srcRect/>
          <a:stretch>
            <a:fillRect/>
          </a:stretch>
        </p:blipFill>
        <p:spPr>
          <a:xfrm>
            <a:off x="1600200" y="2743200"/>
            <a:ext cx="5954713" cy="3319463"/>
          </a:xfrm>
          <a:noFill/>
          <a:ln/>
        </p:spPr>
      </p:pic>
      <p:sp>
        <p:nvSpPr>
          <p:cNvPr id="352261" name="Text Box 5"/>
          <p:cNvSpPr txBox="1">
            <a:spLocks noChangeArrowheads="1"/>
          </p:cNvSpPr>
          <p:nvPr/>
        </p:nvSpPr>
        <p:spPr bwMode="auto">
          <a:xfrm>
            <a:off x="1066800" y="6019800"/>
            <a:ext cx="7239000" cy="983346"/>
          </a:xfrm>
          <a:prstGeom prst="rect">
            <a:avLst/>
          </a:prstGeom>
          <a:noFill/>
          <a:ln w="9525" algn="ctr">
            <a:noFill/>
            <a:miter lim="800000"/>
            <a:headEnd/>
            <a:tailEnd/>
          </a:ln>
          <a:effectLst/>
        </p:spPr>
        <p:txBody>
          <a:bodyPr>
            <a:spAutoFit/>
          </a:bodyPr>
          <a:lstStyle/>
          <a:p>
            <a:pPr marL="342900" indent="-342900">
              <a:spcBef>
                <a:spcPct val="50000"/>
              </a:spcBef>
              <a:buNone/>
            </a:pPr>
            <a:r>
              <a:rPr lang="en-US" sz="1800" dirty="0" smtClean="0">
                <a:solidFill>
                  <a:srgbClr val="008000"/>
                </a:solidFill>
              </a:rPr>
              <a:t>With </a:t>
            </a:r>
            <a:r>
              <a:rPr lang="en-US" sz="1800" dirty="0" err="1">
                <a:solidFill>
                  <a:srgbClr val="008000"/>
                </a:solidFill>
              </a:rPr>
              <a:t>Holger</a:t>
            </a:r>
            <a:r>
              <a:rPr lang="en-US" sz="1800" dirty="0">
                <a:solidFill>
                  <a:srgbClr val="008000"/>
                </a:solidFill>
              </a:rPr>
              <a:t> </a:t>
            </a:r>
            <a:r>
              <a:rPr lang="en-US" sz="1800" dirty="0" err="1">
                <a:solidFill>
                  <a:srgbClr val="008000"/>
                </a:solidFill>
              </a:rPr>
              <a:t>Hennig</a:t>
            </a:r>
            <a:r>
              <a:rPr lang="en-US" sz="1800" dirty="0">
                <a:solidFill>
                  <a:srgbClr val="008000"/>
                </a:solidFill>
              </a:rPr>
              <a:t> (Harvard) and Jerome </a:t>
            </a:r>
            <a:r>
              <a:rPr lang="en-US" sz="1800" dirty="0" err="1">
                <a:solidFill>
                  <a:srgbClr val="008000"/>
                </a:solidFill>
              </a:rPr>
              <a:t>Dorignac</a:t>
            </a:r>
            <a:r>
              <a:rPr lang="en-US" sz="1800" dirty="0">
                <a:solidFill>
                  <a:srgbClr val="008000"/>
                </a:solidFill>
              </a:rPr>
              <a:t> (Montpellier</a:t>
            </a:r>
            <a:r>
              <a:rPr lang="en-US" sz="1800" dirty="0" smtClean="0">
                <a:solidFill>
                  <a:srgbClr val="008000"/>
                </a:solidFill>
              </a:rPr>
              <a:t>): </a:t>
            </a:r>
            <a:r>
              <a:rPr lang="en-US" sz="1800" i="1" dirty="0" smtClean="0">
                <a:solidFill>
                  <a:srgbClr val="008000"/>
                </a:solidFill>
              </a:rPr>
              <a:t>Phys Rev </a:t>
            </a:r>
            <a:r>
              <a:rPr lang="en-US" sz="1800" dirty="0" smtClean="0">
                <a:solidFill>
                  <a:srgbClr val="008000"/>
                </a:solidFill>
              </a:rPr>
              <a:t>A </a:t>
            </a:r>
            <a:r>
              <a:rPr lang="en-US" sz="1800" b="1" dirty="0" smtClean="0">
                <a:solidFill>
                  <a:srgbClr val="008000"/>
                </a:solidFill>
              </a:rPr>
              <a:t>82</a:t>
            </a:r>
            <a:r>
              <a:rPr lang="en-US" sz="1800" dirty="0" smtClean="0">
                <a:solidFill>
                  <a:srgbClr val="008000"/>
                </a:solidFill>
              </a:rPr>
              <a:t>, 053604 (2010)</a:t>
            </a:r>
          </a:p>
          <a:p>
            <a:pPr marL="342900" indent="-342900">
              <a:spcBef>
                <a:spcPct val="50000"/>
              </a:spcBef>
              <a:buNone/>
            </a:pPr>
            <a:r>
              <a:rPr lang="en-US" sz="1800" dirty="0" smtClean="0"/>
              <a:t>     </a:t>
            </a:r>
            <a:endParaRPr lang="en-US" sz="1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5225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52259"/>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3522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2258" grpId="0"/>
      <p:bldP spid="352258" grpId="1"/>
      <p:bldP spid="352259" grpId="0"/>
    </p:bld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p:txBody>
          <a:bodyPr/>
          <a:lstStyle/>
          <a:p>
            <a:r>
              <a:rPr lang="en-US"/>
              <a:t>BECs in Optical Lattices</a:t>
            </a:r>
          </a:p>
        </p:txBody>
      </p:sp>
      <p:sp>
        <p:nvSpPr>
          <p:cNvPr id="311299" name="Rectangle 3"/>
          <p:cNvSpPr>
            <a:spLocks noGrp="1" noChangeArrowheads="1"/>
          </p:cNvSpPr>
          <p:nvPr>
            <p:ph type="body" idx="1"/>
          </p:nvPr>
        </p:nvSpPr>
        <p:spPr>
          <a:xfrm>
            <a:off x="457200" y="1600200"/>
            <a:ext cx="8229600" cy="2286000"/>
          </a:xfrm>
        </p:spPr>
        <p:txBody>
          <a:bodyPr/>
          <a:lstStyle/>
          <a:p>
            <a:pPr>
              <a:lnSpc>
                <a:spcPct val="90000"/>
              </a:lnSpc>
            </a:pPr>
            <a:r>
              <a:rPr lang="en-US" sz="2000"/>
              <a:t>Quantum system in periodic potential—just as in solid state. Can describe in terms of (extended) Bloch wave functions or (localized) Wannier wave functions, centered on the wells of the potential (but allowing tunneling between the wells.</a:t>
            </a:r>
          </a:p>
          <a:p>
            <a:pPr>
              <a:lnSpc>
                <a:spcPct val="90000"/>
              </a:lnSpc>
            </a:pPr>
            <a:r>
              <a:rPr lang="en-US" sz="2000"/>
              <a:t>Expanding the GPE in terms of Wannier functions leads to the Discrete Nonlinear Schrodinger Equation (DNLSE) for the wave function amplitudes. In normalization we shall later use</a:t>
            </a:r>
          </a:p>
        </p:txBody>
      </p:sp>
      <p:pic>
        <p:nvPicPr>
          <p:cNvPr id="311301" name="Picture 5"/>
          <p:cNvPicPr>
            <a:picLocks noChangeAspect="1" noChangeArrowheads="1"/>
          </p:cNvPicPr>
          <p:nvPr/>
        </p:nvPicPr>
        <p:blipFill>
          <a:blip r:embed="rId3" cstate="print"/>
          <a:srcRect/>
          <a:stretch>
            <a:fillRect/>
          </a:stretch>
        </p:blipFill>
        <p:spPr bwMode="auto">
          <a:xfrm>
            <a:off x="1752600" y="3886200"/>
            <a:ext cx="5486400" cy="923925"/>
          </a:xfrm>
          <a:prstGeom prst="rect">
            <a:avLst/>
          </a:prstGeom>
          <a:noFill/>
          <a:ln w="9525" algn="ctr">
            <a:noFill/>
            <a:miter lim="800000"/>
            <a:headEnd/>
            <a:tailEnd/>
          </a:ln>
          <a:effectLst/>
        </p:spPr>
      </p:pic>
      <p:sp>
        <p:nvSpPr>
          <p:cNvPr id="311302" name="Text Box 6"/>
          <p:cNvSpPr txBox="1">
            <a:spLocks noChangeArrowheads="1"/>
          </p:cNvSpPr>
          <p:nvPr/>
        </p:nvSpPr>
        <p:spPr bwMode="auto">
          <a:xfrm>
            <a:off x="457200" y="4724400"/>
            <a:ext cx="7543800" cy="366713"/>
          </a:xfrm>
          <a:prstGeom prst="rect">
            <a:avLst/>
          </a:prstGeom>
          <a:noFill/>
          <a:ln w="9525" algn="ctr">
            <a:noFill/>
            <a:miter lim="800000"/>
            <a:headEnd/>
            <a:tailEnd/>
          </a:ln>
          <a:effectLst/>
        </p:spPr>
        <p:txBody>
          <a:bodyPr>
            <a:spAutoFit/>
          </a:bodyPr>
          <a:lstStyle/>
          <a:p>
            <a:pPr marL="342900" indent="-342900">
              <a:spcBef>
                <a:spcPct val="50000"/>
              </a:spcBef>
            </a:pPr>
            <a:r>
              <a:rPr lang="en-US" sz="2000"/>
              <a:t>Comes from Hamiltonian (</a:t>
            </a:r>
            <a:r>
              <a:rPr lang="el-GR" sz="2000">
                <a:cs typeface="Arial" charset="0"/>
              </a:rPr>
              <a:t>λ</a:t>
            </a:r>
            <a:r>
              <a:rPr lang="en-US" sz="2000">
                <a:cs typeface="Arial" charset="0"/>
              </a:rPr>
              <a:t>=2</a:t>
            </a:r>
            <a:r>
              <a:rPr lang="en-US" sz="2000" i="1">
                <a:cs typeface="Arial" charset="0"/>
              </a:rPr>
              <a:t>U/J</a:t>
            </a:r>
            <a:r>
              <a:rPr lang="en-US" sz="2000">
                <a:cs typeface="Arial" charset="0"/>
              </a:rPr>
              <a:t>)</a:t>
            </a:r>
            <a:endParaRPr lang="el-GR" sz="2000">
              <a:cs typeface="Arial" charset="0"/>
            </a:endParaRPr>
          </a:p>
        </p:txBody>
      </p:sp>
      <p:pic>
        <p:nvPicPr>
          <p:cNvPr id="311303" name="Picture 7"/>
          <p:cNvPicPr>
            <a:picLocks noChangeAspect="1" noChangeArrowheads="1"/>
          </p:cNvPicPr>
          <p:nvPr/>
        </p:nvPicPr>
        <p:blipFill>
          <a:blip r:embed="rId4" cstate="print"/>
          <a:srcRect/>
          <a:stretch>
            <a:fillRect/>
          </a:stretch>
        </p:blipFill>
        <p:spPr bwMode="auto">
          <a:xfrm>
            <a:off x="1524000" y="5257800"/>
            <a:ext cx="5929313" cy="92392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228600" y="274638"/>
            <a:ext cx="8763000" cy="1143000"/>
          </a:xfrm>
        </p:spPr>
        <p:txBody>
          <a:bodyPr/>
          <a:lstStyle/>
          <a:p>
            <a:r>
              <a:rPr lang="en-US" dirty="0"/>
              <a:t>Interlude on </a:t>
            </a:r>
            <a:r>
              <a:rPr lang="en-US" dirty="0" smtClean="0"/>
              <a:t>“Intrinsic Localized Modes” </a:t>
            </a:r>
            <a:endParaRPr lang="en-US" dirty="0"/>
          </a:p>
        </p:txBody>
      </p:sp>
      <p:sp>
        <p:nvSpPr>
          <p:cNvPr id="344067" name="Rectangle 3"/>
          <p:cNvSpPr>
            <a:spLocks noGrp="1" noChangeArrowheads="1"/>
          </p:cNvSpPr>
          <p:nvPr>
            <p:ph type="body" idx="1"/>
          </p:nvPr>
        </p:nvSpPr>
        <p:spPr/>
        <p:txBody>
          <a:bodyPr/>
          <a:lstStyle/>
          <a:p>
            <a:r>
              <a:rPr lang="en-US" sz="2800" dirty="0">
                <a:solidFill>
                  <a:srgbClr val="CC0000"/>
                </a:solidFill>
              </a:rPr>
              <a:t>Definition</a:t>
            </a:r>
            <a:r>
              <a:rPr lang="en-US" sz="2800" dirty="0"/>
              <a:t>:</a:t>
            </a:r>
            <a:r>
              <a:rPr lang="en-US" sz="2400" dirty="0"/>
              <a:t> </a:t>
            </a:r>
            <a:r>
              <a:rPr lang="en-US" sz="2400" dirty="0" smtClean="0"/>
              <a:t>am “intrinsic localized mode”—</a:t>
            </a:r>
            <a:r>
              <a:rPr lang="en-US" sz="2400" dirty="0"/>
              <a:t>is a spatially localized, time-periodic, stable (or at least very long-lived) excitation in a </a:t>
            </a:r>
            <a:r>
              <a:rPr lang="en-US" sz="2400" i="1" dirty="0"/>
              <a:t>spatially extended, perfectly periodic, discrete system</a:t>
            </a:r>
            <a:r>
              <a:rPr lang="en-US" sz="2400" dirty="0"/>
              <a:t>.</a:t>
            </a:r>
          </a:p>
          <a:p>
            <a:r>
              <a:rPr lang="en-US" sz="2800" dirty="0">
                <a:solidFill>
                  <a:srgbClr val="CC0000"/>
                </a:solidFill>
              </a:rPr>
              <a:t>Bottom Line</a:t>
            </a:r>
            <a:r>
              <a:rPr lang="en-US" sz="2800" dirty="0"/>
              <a:t>:</a:t>
            </a:r>
            <a:r>
              <a:rPr lang="en-US" sz="2400" dirty="0"/>
              <a:t> The mechanism that permits the existence of </a:t>
            </a:r>
            <a:r>
              <a:rPr lang="en-US" sz="2400" dirty="0" smtClean="0"/>
              <a:t>ILMs </a:t>
            </a:r>
            <a:r>
              <a:rPr lang="en-US" sz="2400" dirty="0"/>
              <a:t>has been understood theoretically for nearly two decades. Only in last decade have they been observed in physical systems as distinct as charge-transfer solids, Josephson junctions, photonic structures, micromechanical oscillator arrays, and BECs trapped in optical lattices.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en-US" dirty="0" smtClean="0"/>
              <a:t>ILMs</a:t>
            </a:r>
            <a:r>
              <a:rPr lang="en-US" dirty="0"/>
              <a:t>: Intuition and Theory</a:t>
            </a:r>
          </a:p>
        </p:txBody>
      </p:sp>
      <p:sp>
        <p:nvSpPr>
          <p:cNvPr id="175107" name="Rectangle 3"/>
          <p:cNvSpPr>
            <a:spLocks noGrp="1" noChangeArrowheads="1"/>
          </p:cNvSpPr>
          <p:nvPr>
            <p:ph type="body" idx="1"/>
          </p:nvPr>
        </p:nvSpPr>
        <p:spPr/>
        <p:txBody>
          <a:bodyPr/>
          <a:lstStyle/>
          <a:p>
            <a:r>
              <a:rPr lang="en-US" sz="2800"/>
              <a:t>Consider diatomic molecule modeled as two coupled </a:t>
            </a:r>
            <a:r>
              <a:rPr lang="en-US" sz="2800" i="1"/>
              <a:t>anharmonic</a:t>
            </a:r>
            <a:r>
              <a:rPr lang="en-US" sz="2800"/>
              <a:t> oscillators:</a:t>
            </a:r>
          </a:p>
          <a:p>
            <a:pPr lvl="1"/>
            <a:r>
              <a:rPr lang="en-US" sz="2400" i="1"/>
              <a:t>anharmonic</a:t>
            </a:r>
            <a:r>
              <a:rPr lang="en-US" sz="2400"/>
              <a:t> = nonlinear =&gt; frequency depends on amplitude of motion, </a:t>
            </a:r>
            <a:r>
              <a:rPr lang="en-US" sz="2400">
                <a:sym typeface="Symbol" pitchFamily="18" charset="2"/>
              </a:rPr>
              <a:t></a:t>
            </a:r>
            <a:r>
              <a:rPr lang="en-US" sz="2400"/>
              <a:t>(A): familiar from plane pendulum, where frequency </a:t>
            </a:r>
            <a:r>
              <a:rPr lang="en-US" sz="2400" i="1"/>
              <a:t>decreases</a:t>
            </a:r>
            <a:r>
              <a:rPr lang="en-US" sz="2400"/>
              <a:t> with amplitude</a:t>
            </a:r>
          </a:p>
          <a:p>
            <a:r>
              <a:rPr lang="en-US" sz="2800"/>
              <a:t>Consider limit of no coupling:</a:t>
            </a:r>
          </a:p>
          <a:p>
            <a:pPr lvl="1"/>
            <a:r>
              <a:rPr lang="en-US" sz="2400"/>
              <a:t>Trivial to “localize” excitation on one of oscillators only; frequency of oscillation depends on amplitude ~ energy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6130" name="Rectangle 2"/>
          <p:cNvSpPr>
            <a:spLocks noGrp="1" noChangeArrowheads="1"/>
          </p:cNvSpPr>
          <p:nvPr>
            <p:ph type="title"/>
          </p:nvPr>
        </p:nvSpPr>
        <p:spPr/>
        <p:txBody>
          <a:bodyPr/>
          <a:lstStyle/>
          <a:p>
            <a:r>
              <a:rPr lang="en-US" dirty="0" smtClean="0"/>
              <a:t>ILMs: </a:t>
            </a:r>
            <a:r>
              <a:rPr lang="en-US" dirty="0"/>
              <a:t>Intuition and Theory</a:t>
            </a:r>
          </a:p>
        </p:txBody>
      </p:sp>
      <p:sp>
        <p:nvSpPr>
          <p:cNvPr id="176131" name="Rectangle 3"/>
          <p:cNvSpPr>
            <a:spLocks noGrp="1" noChangeArrowheads="1"/>
          </p:cNvSpPr>
          <p:nvPr>
            <p:ph type="body" idx="1"/>
          </p:nvPr>
        </p:nvSpPr>
        <p:spPr/>
        <p:txBody>
          <a:bodyPr/>
          <a:lstStyle/>
          <a:p>
            <a:r>
              <a:rPr lang="en-US" sz="2800"/>
              <a:t>Consider weak coupling: </a:t>
            </a:r>
          </a:p>
          <a:p>
            <a:pPr lvl="1"/>
            <a:r>
              <a:rPr lang="en-US" sz="2400"/>
              <a:t>Imagine one oscillator highly excited, other weakly excited. Frequencies are very different. Suppose </a:t>
            </a:r>
          </a:p>
          <a:p>
            <a:pPr lvl="1">
              <a:buFont typeface="Arial" charset="0"/>
              <a:buNone/>
            </a:pPr>
            <a:r>
              <a:rPr lang="en-US" sz="2400">
                <a:sym typeface="Symbol" pitchFamily="18" charset="2"/>
              </a:rPr>
              <a:t>   </a:t>
            </a:r>
            <a:r>
              <a:rPr lang="en-US" sz="2400"/>
              <a:t> (A</a:t>
            </a:r>
            <a:r>
              <a:rPr lang="en-US" sz="2400" baseline="-25000"/>
              <a:t>1</a:t>
            </a:r>
            <a:r>
              <a:rPr lang="en-US" sz="2400"/>
              <a:t>) / </a:t>
            </a:r>
            <a:r>
              <a:rPr lang="en-US" sz="2400">
                <a:sym typeface="Symbol" pitchFamily="18" charset="2"/>
              </a:rPr>
              <a:t></a:t>
            </a:r>
            <a:r>
              <a:rPr lang="en-US" sz="2400"/>
              <a:t> (A</a:t>
            </a:r>
            <a:r>
              <a:rPr lang="en-US" sz="2400" baseline="-25000"/>
              <a:t>2</a:t>
            </a:r>
            <a:r>
              <a:rPr lang="en-US" sz="2400"/>
              <a:t>) </a:t>
            </a:r>
            <a:r>
              <a:rPr lang="en-US" sz="2400">
                <a:sym typeface="Symbol" pitchFamily="18" charset="2"/>
              </a:rPr>
              <a:t></a:t>
            </a:r>
            <a:r>
              <a:rPr lang="en-US" sz="2400"/>
              <a:t> p/q—i.e., frequencies are incommensurate. Then there are no possible resonances between oscillators and energy transfer must be very difficult, if even possible.</a:t>
            </a:r>
          </a:p>
          <a:p>
            <a:r>
              <a:rPr lang="en-US" sz="2800"/>
              <a:t>Can formalize this heuristic argument via KAM Theorem  </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346114" name="Group 2"/>
          <p:cNvGrpSpPr>
            <a:grpSpLocks/>
          </p:cNvGrpSpPr>
          <p:nvPr/>
        </p:nvGrpSpPr>
        <p:grpSpPr bwMode="auto">
          <a:xfrm>
            <a:off x="457200" y="4953000"/>
            <a:ext cx="8001000" cy="1187450"/>
            <a:chOff x="288" y="3264"/>
            <a:chExt cx="5040" cy="748"/>
          </a:xfrm>
        </p:grpSpPr>
        <p:sp>
          <p:nvSpPr>
            <p:cNvPr id="346115" name="Text Box 3"/>
            <p:cNvSpPr txBox="1">
              <a:spLocks noChangeArrowheads="1"/>
            </p:cNvSpPr>
            <p:nvPr/>
          </p:nvSpPr>
          <p:spPr bwMode="auto">
            <a:xfrm>
              <a:off x="288" y="3264"/>
              <a:ext cx="5040" cy="748"/>
            </a:xfrm>
            <a:prstGeom prst="rect">
              <a:avLst/>
            </a:prstGeom>
            <a:noFill/>
            <a:ln w="9525">
              <a:noFill/>
              <a:miter lim="800000"/>
              <a:headEnd/>
              <a:tailEnd/>
            </a:ln>
            <a:effectLst/>
          </p:spPr>
          <p:txBody>
            <a:bodyPr>
              <a:spAutoFit/>
            </a:bodyPr>
            <a:lstStyle/>
            <a:p>
              <a:pPr eaLnBrk="0" hangingPunct="0">
                <a:lnSpc>
                  <a:spcPct val="100000"/>
                </a:lnSpc>
                <a:spcBef>
                  <a:spcPct val="0"/>
                </a:spcBef>
                <a:buClrTx/>
              </a:pPr>
              <a:r>
                <a:rPr lang="en-US" sz="2400">
                  <a:solidFill>
                    <a:srgbClr val="CC0000"/>
                  </a:solidFill>
                </a:rPr>
                <a:t>  Spectrum of </a:t>
              </a:r>
              <a:r>
                <a:rPr lang="en-US" sz="2400" i="1">
                  <a:solidFill>
                    <a:srgbClr val="CC0000"/>
                  </a:solidFill>
                </a:rPr>
                <a:t>linear</a:t>
              </a:r>
              <a:r>
                <a:rPr lang="en-US" sz="2400">
                  <a:solidFill>
                    <a:srgbClr val="CC0000"/>
                  </a:solidFill>
                </a:rPr>
                <a:t> oscillations about minimum</a:t>
              </a:r>
            </a:p>
            <a:p>
              <a:pPr marL="114300" lvl="1" eaLnBrk="0" hangingPunct="0">
                <a:lnSpc>
                  <a:spcPct val="100000"/>
                </a:lnSpc>
                <a:spcBef>
                  <a:spcPct val="0"/>
                </a:spcBef>
                <a:buClrTx/>
                <a:buFontTx/>
                <a:buNone/>
              </a:pPr>
              <a:r>
                <a:rPr lang="en-US" sz="2400">
                  <a:solidFill>
                    <a:srgbClr val="CC0000"/>
                  </a:solidFill>
                </a:rPr>
                <a:t>                                             is a band, bounded from  above and below— </a:t>
              </a:r>
              <a:r>
                <a:rPr lang="en-US" sz="2400" i="1">
                  <a:solidFill>
                    <a:srgbClr val="CC0000"/>
                  </a:solidFill>
                </a:rPr>
                <a:t>upper cut-off from discreteness.  </a:t>
              </a:r>
              <a:endParaRPr lang="en-US" sz="2400" i="1"/>
            </a:p>
          </p:txBody>
        </p:sp>
        <p:pic>
          <p:nvPicPr>
            <p:cNvPr id="346116" name="Picture 4" descr="Small_EQU_6"/>
            <p:cNvPicPr>
              <a:picLocks noChangeAspect="1" noChangeArrowheads="1"/>
            </p:cNvPicPr>
            <p:nvPr/>
          </p:nvPicPr>
          <p:blipFill>
            <a:blip r:embed="rId3" cstate="print"/>
            <a:srcRect/>
            <a:stretch>
              <a:fillRect/>
            </a:stretch>
          </p:blipFill>
          <p:spPr bwMode="auto">
            <a:xfrm>
              <a:off x="528" y="3547"/>
              <a:ext cx="2160" cy="245"/>
            </a:xfrm>
            <a:prstGeom prst="rect">
              <a:avLst/>
            </a:prstGeom>
            <a:noFill/>
          </p:spPr>
        </p:pic>
      </p:grpSp>
      <p:sp>
        <p:nvSpPr>
          <p:cNvPr id="346117" name="Rectangle 5"/>
          <p:cNvSpPr>
            <a:spLocks noGrp="1" noChangeArrowheads="1"/>
          </p:cNvSpPr>
          <p:nvPr>
            <p:ph type="title"/>
          </p:nvPr>
        </p:nvSpPr>
        <p:spPr/>
        <p:txBody>
          <a:bodyPr/>
          <a:lstStyle/>
          <a:p>
            <a:r>
              <a:rPr lang="en-US"/>
              <a:t>Specific Example: </a:t>
            </a:r>
            <a:r>
              <a:rPr lang="el-GR">
                <a:cs typeface="Arial" charset="0"/>
              </a:rPr>
              <a:t>Φ</a:t>
            </a:r>
            <a:r>
              <a:rPr lang="en-US" baseline="30000">
                <a:cs typeface="Arial" charset="0"/>
              </a:rPr>
              <a:t>4 </a:t>
            </a:r>
            <a:r>
              <a:rPr lang="en-US">
                <a:cs typeface="Arial" charset="0"/>
              </a:rPr>
              <a:t>Equation</a:t>
            </a:r>
            <a:endParaRPr lang="el-GR" baseline="30000">
              <a:cs typeface="Arial" charset="0"/>
            </a:endParaRPr>
          </a:p>
        </p:txBody>
      </p:sp>
      <p:sp>
        <p:nvSpPr>
          <p:cNvPr id="346118" name="Rectangle 6"/>
          <p:cNvSpPr>
            <a:spLocks noGrp="1" noChangeArrowheads="1"/>
          </p:cNvSpPr>
          <p:nvPr>
            <p:ph type="body" sz="half" idx="1"/>
          </p:nvPr>
        </p:nvSpPr>
        <p:spPr>
          <a:xfrm>
            <a:off x="457200" y="1600200"/>
            <a:ext cx="8458200" cy="533400"/>
          </a:xfrm>
        </p:spPr>
        <p:txBody>
          <a:bodyPr/>
          <a:lstStyle/>
          <a:p>
            <a:pPr marL="0" indent="0">
              <a:buFontTx/>
              <a:buNone/>
            </a:pPr>
            <a:r>
              <a:rPr lang="en-US" sz="2700"/>
              <a:t>Specific model for infinite chain of coupled oscillators</a:t>
            </a:r>
            <a:endParaRPr lang="en-US" sz="2400"/>
          </a:p>
        </p:txBody>
      </p:sp>
      <p:pic>
        <p:nvPicPr>
          <p:cNvPr id="346119" name="Picture 7" descr="EQU_1"/>
          <p:cNvPicPr>
            <a:picLocks noChangeAspect="1" noChangeArrowheads="1"/>
          </p:cNvPicPr>
          <p:nvPr/>
        </p:nvPicPr>
        <p:blipFill>
          <a:blip r:embed="rId4" cstate="print"/>
          <a:srcRect/>
          <a:stretch>
            <a:fillRect/>
          </a:stretch>
        </p:blipFill>
        <p:spPr bwMode="auto">
          <a:xfrm>
            <a:off x="1828800" y="2209800"/>
            <a:ext cx="5419725" cy="871538"/>
          </a:xfrm>
          <a:prstGeom prst="rect">
            <a:avLst/>
          </a:prstGeom>
          <a:noFill/>
        </p:spPr>
      </p:pic>
      <p:grpSp>
        <p:nvGrpSpPr>
          <p:cNvPr id="346120" name="Group 8"/>
          <p:cNvGrpSpPr>
            <a:grpSpLocks/>
          </p:cNvGrpSpPr>
          <p:nvPr/>
        </p:nvGrpSpPr>
        <p:grpSpPr bwMode="auto">
          <a:xfrm>
            <a:off x="457200" y="3962400"/>
            <a:ext cx="8001000" cy="822325"/>
            <a:chOff x="288" y="2400"/>
            <a:chExt cx="5040" cy="518"/>
          </a:xfrm>
        </p:grpSpPr>
        <p:sp>
          <p:nvSpPr>
            <p:cNvPr id="346121" name="Text Box 9"/>
            <p:cNvSpPr txBox="1">
              <a:spLocks noChangeArrowheads="1"/>
            </p:cNvSpPr>
            <p:nvPr/>
          </p:nvSpPr>
          <p:spPr bwMode="auto">
            <a:xfrm>
              <a:off x="288" y="2400"/>
              <a:ext cx="5040" cy="518"/>
            </a:xfrm>
            <a:prstGeom prst="rect">
              <a:avLst/>
            </a:prstGeom>
            <a:noFill/>
            <a:ln w="9525">
              <a:noFill/>
              <a:miter lim="800000"/>
              <a:headEnd/>
              <a:tailEnd/>
            </a:ln>
            <a:effectLst/>
          </p:spPr>
          <p:txBody>
            <a:bodyPr>
              <a:spAutoFit/>
            </a:bodyPr>
            <a:lstStyle/>
            <a:p>
              <a:pPr marL="228600" indent="-228600" eaLnBrk="0" hangingPunct="0">
                <a:lnSpc>
                  <a:spcPct val="100000"/>
                </a:lnSpc>
                <a:spcBef>
                  <a:spcPct val="0"/>
                </a:spcBef>
                <a:buClrTx/>
              </a:pPr>
              <a:r>
                <a:rPr lang="en-US" sz="2400">
                  <a:solidFill>
                    <a:srgbClr val="CC0000"/>
                  </a:solidFill>
                </a:rPr>
                <a:t>“Quartic” double-well oscillator            at each site (n) of    infinite “lattice”:minimum at  </a:t>
              </a:r>
              <a:endParaRPr lang="en-US" sz="2400"/>
            </a:p>
          </p:txBody>
        </p:sp>
        <p:pic>
          <p:nvPicPr>
            <p:cNvPr id="346122" name="Picture 10" descr="Small_EQU_5"/>
            <p:cNvPicPr>
              <a:picLocks noChangeAspect="1" noChangeArrowheads="1"/>
            </p:cNvPicPr>
            <p:nvPr/>
          </p:nvPicPr>
          <p:blipFill>
            <a:blip r:embed="rId5" cstate="print"/>
            <a:srcRect/>
            <a:stretch>
              <a:fillRect/>
            </a:stretch>
          </p:blipFill>
          <p:spPr bwMode="auto">
            <a:xfrm>
              <a:off x="2880" y="2688"/>
              <a:ext cx="576" cy="208"/>
            </a:xfrm>
            <a:prstGeom prst="rect">
              <a:avLst/>
            </a:prstGeom>
            <a:noFill/>
            <a:ln/>
            <a:effectLst/>
          </p:spPr>
        </p:pic>
        <p:pic>
          <p:nvPicPr>
            <p:cNvPr id="346123" name="Picture 11" descr="Small_EQU_2"/>
            <p:cNvPicPr>
              <a:picLocks noChangeAspect="1" noChangeArrowheads="1"/>
            </p:cNvPicPr>
            <p:nvPr/>
          </p:nvPicPr>
          <p:blipFill>
            <a:blip r:embed="rId6" cstate="print"/>
            <a:srcRect/>
            <a:stretch>
              <a:fillRect/>
            </a:stretch>
          </p:blipFill>
          <p:spPr bwMode="auto">
            <a:xfrm>
              <a:off x="3168" y="2448"/>
              <a:ext cx="464" cy="248"/>
            </a:xfrm>
            <a:prstGeom prst="rect">
              <a:avLst/>
            </a:prstGeom>
            <a:noFill/>
          </p:spPr>
        </p:pic>
      </p:grpSp>
      <p:grpSp>
        <p:nvGrpSpPr>
          <p:cNvPr id="346124" name="Group 12"/>
          <p:cNvGrpSpPr>
            <a:grpSpLocks/>
          </p:cNvGrpSpPr>
          <p:nvPr/>
        </p:nvGrpSpPr>
        <p:grpSpPr bwMode="auto">
          <a:xfrm>
            <a:off x="457200" y="3352800"/>
            <a:ext cx="8001000" cy="469900"/>
            <a:chOff x="432" y="3216"/>
            <a:chExt cx="5040" cy="296"/>
          </a:xfrm>
        </p:grpSpPr>
        <p:pic>
          <p:nvPicPr>
            <p:cNvPr id="346125" name="Picture 13" descr="Small_EQU_3"/>
            <p:cNvPicPr>
              <a:picLocks noChangeAspect="1" noChangeArrowheads="1"/>
            </p:cNvPicPr>
            <p:nvPr/>
          </p:nvPicPr>
          <p:blipFill>
            <a:blip r:embed="rId7" cstate="print"/>
            <a:srcRect/>
            <a:stretch>
              <a:fillRect/>
            </a:stretch>
          </p:blipFill>
          <p:spPr bwMode="auto">
            <a:xfrm>
              <a:off x="1584" y="3264"/>
              <a:ext cx="816" cy="248"/>
            </a:xfrm>
            <a:prstGeom prst="rect">
              <a:avLst/>
            </a:prstGeom>
            <a:noFill/>
            <a:ln/>
            <a:effectLst/>
          </p:spPr>
        </p:pic>
        <p:sp>
          <p:nvSpPr>
            <p:cNvPr id="346126" name="Text Box 14"/>
            <p:cNvSpPr txBox="1">
              <a:spLocks noChangeArrowheads="1"/>
            </p:cNvSpPr>
            <p:nvPr/>
          </p:nvSpPr>
          <p:spPr bwMode="auto">
            <a:xfrm>
              <a:off x="432" y="3216"/>
              <a:ext cx="5040" cy="288"/>
            </a:xfrm>
            <a:prstGeom prst="rect">
              <a:avLst/>
            </a:prstGeom>
            <a:noFill/>
            <a:ln w="9525">
              <a:noFill/>
              <a:miter lim="800000"/>
              <a:headEnd/>
              <a:tailEnd/>
            </a:ln>
            <a:effectLst/>
          </p:spPr>
          <p:txBody>
            <a:bodyPr>
              <a:spAutoFit/>
            </a:bodyPr>
            <a:lstStyle/>
            <a:p>
              <a:pPr eaLnBrk="0" hangingPunct="0">
                <a:lnSpc>
                  <a:spcPct val="100000"/>
                </a:lnSpc>
                <a:spcBef>
                  <a:spcPct val="0"/>
                </a:spcBef>
                <a:buClrTx/>
              </a:pPr>
              <a:r>
                <a:rPr lang="en-US" sz="2400">
                  <a:solidFill>
                    <a:srgbClr val="CC0000"/>
                  </a:solidFill>
                </a:rPr>
                <a:t> Coupling ~ </a:t>
              </a:r>
              <a:endParaRPr lang="en-US" sz="2400"/>
            </a:p>
          </p:txBody>
        </p:sp>
      </p:grpSp>
      <p:sp>
        <p:nvSpPr>
          <p:cNvPr id="346127" name="Text Box 15"/>
          <p:cNvSpPr txBox="1">
            <a:spLocks noChangeArrowheads="1"/>
          </p:cNvSpPr>
          <p:nvPr/>
        </p:nvSpPr>
        <p:spPr bwMode="auto">
          <a:xfrm>
            <a:off x="5943600" y="4495800"/>
            <a:ext cx="1905000" cy="457200"/>
          </a:xfrm>
          <a:prstGeom prst="rect">
            <a:avLst/>
          </a:prstGeom>
          <a:solidFill>
            <a:srgbClr val="FFFF00"/>
          </a:solidFill>
          <a:ln w="9525">
            <a:noFill/>
            <a:miter lim="800000"/>
            <a:headEnd/>
            <a:tailEnd/>
          </a:ln>
          <a:effectLst/>
        </p:spPr>
        <p:txBody>
          <a:bodyPr>
            <a:spAutoFit/>
          </a:bodyPr>
          <a:lstStyle/>
          <a:p>
            <a:pPr eaLnBrk="0" hangingPunct="0">
              <a:lnSpc>
                <a:spcPct val="100000"/>
              </a:lnSpc>
              <a:spcBef>
                <a:spcPct val="50000"/>
              </a:spcBef>
              <a:buClrTx/>
              <a:buFontTx/>
              <a:buNone/>
            </a:pPr>
            <a:r>
              <a:rPr lang="en-US" sz="2400"/>
              <a:t>Key point</a:t>
            </a:r>
          </a:p>
        </p:txBody>
      </p:sp>
      <p:sp>
        <p:nvSpPr>
          <p:cNvPr id="346128" name="Line 16"/>
          <p:cNvSpPr>
            <a:spLocks noChangeShapeType="1"/>
          </p:cNvSpPr>
          <p:nvPr/>
        </p:nvSpPr>
        <p:spPr bwMode="auto">
          <a:xfrm flipH="1">
            <a:off x="4419600" y="4800600"/>
            <a:ext cx="1524000" cy="990600"/>
          </a:xfrm>
          <a:prstGeom prst="line">
            <a:avLst/>
          </a:prstGeom>
          <a:noFill/>
          <a:ln w="19050">
            <a:solidFill>
              <a:srgbClr val="000066"/>
            </a:solidFill>
            <a:round/>
            <a:headEnd/>
            <a:tailEnd type="triangle" w="med" len="med"/>
          </a:ln>
          <a:effectLst/>
        </p:spPr>
        <p:txBody>
          <a:bodyPr/>
          <a:lstStyle/>
          <a:p>
            <a:endParaRPr lang="en-US"/>
          </a:p>
        </p:txBody>
      </p:sp>
      <p:sp>
        <p:nvSpPr>
          <p:cNvPr id="346129" name="Rectangle 17"/>
          <p:cNvSpPr>
            <a:spLocks noChangeArrowheads="1"/>
          </p:cNvSpPr>
          <p:nvPr/>
        </p:nvSpPr>
        <p:spPr bwMode="auto">
          <a:xfrm>
            <a:off x="2743200" y="2362200"/>
            <a:ext cx="2895600" cy="685800"/>
          </a:xfrm>
          <a:prstGeom prst="rect">
            <a:avLst/>
          </a:prstGeom>
          <a:solidFill>
            <a:schemeClr val="accent1"/>
          </a:solidFill>
          <a:ln w="9525">
            <a:solidFill>
              <a:schemeClr val="tx1"/>
            </a:solidFill>
            <a:miter lim="800000"/>
            <a:headEnd/>
            <a:tailEnd/>
          </a:ln>
          <a:effectLst/>
        </p:spPr>
        <p:txBody>
          <a:bodyPr wrap="none" anchor="ctr"/>
          <a:lstStyle/>
          <a:p>
            <a:endParaRPr lang="en-US"/>
          </a:p>
        </p:txBody>
      </p:sp>
      <p:sp>
        <p:nvSpPr>
          <p:cNvPr id="346130" name="Line 18"/>
          <p:cNvSpPr>
            <a:spLocks noChangeShapeType="1"/>
          </p:cNvSpPr>
          <p:nvPr/>
        </p:nvSpPr>
        <p:spPr bwMode="auto">
          <a:xfrm flipV="1">
            <a:off x="2895600" y="2895600"/>
            <a:ext cx="0" cy="609600"/>
          </a:xfrm>
          <a:prstGeom prst="line">
            <a:avLst/>
          </a:prstGeom>
          <a:noFill/>
          <a:ln w="19050">
            <a:solidFill>
              <a:srgbClr val="000066"/>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6124"/>
                                        </p:tgtEl>
                                        <p:attrNameLst>
                                          <p:attrName>style.visibility</p:attrName>
                                        </p:attrNameLst>
                                      </p:cBhvr>
                                      <p:to>
                                        <p:strVal val="visible"/>
                                      </p:to>
                                    </p:set>
                                  </p:childTnLst>
                                </p:cTn>
                              </p:par>
                              <p:par>
                                <p:cTn id="7" presetID="2" presetClass="entr" presetSubtype="4" fill="hold" grpId="0" nodeType="withEffect">
                                  <p:stCondLst>
                                    <p:cond delay="0"/>
                                  </p:stCondLst>
                                  <p:childTnLst>
                                    <p:set>
                                      <p:cBhvr>
                                        <p:cTn id="8" dur="1" fill="hold">
                                          <p:stCondLst>
                                            <p:cond delay="0"/>
                                          </p:stCondLst>
                                        </p:cTn>
                                        <p:tgtEl>
                                          <p:spTgt spid="346130"/>
                                        </p:tgtEl>
                                        <p:attrNameLst>
                                          <p:attrName>style.visibility</p:attrName>
                                        </p:attrNameLst>
                                      </p:cBhvr>
                                      <p:to>
                                        <p:strVal val="visible"/>
                                      </p:to>
                                    </p:set>
                                    <p:anim calcmode="lin" valueType="num">
                                      <p:cBhvr additive="base">
                                        <p:cTn id="9" dur="500" fill="hold"/>
                                        <p:tgtEl>
                                          <p:spTgt spid="346130"/>
                                        </p:tgtEl>
                                        <p:attrNameLst>
                                          <p:attrName>ppt_x</p:attrName>
                                        </p:attrNameLst>
                                      </p:cBhvr>
                                      <p:tavLst>
                                        <p:tav tm="0">
                                          <p:val>
                                            <p:strVal val="#ppt_x"/>
                                          </p:val>
                                        </p:tav>
                                        <p:tav tm="100000">
                                          <p:val>
                                            <p:strVal val="#ppt_x"/>
                                          </p:val>
                                        </p:tav>
                                      </p:tavLst>
                                    </p:anim>
                                    <p:anim calcmode="lin" valueType="num">
                                      <p:cBhvr additive="base">
                                        <p:cTn id="10" dur="500" fill="hold"/>
                                        <p:tgtEl>
                                          <p:spTgt spid="346130"/>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46129"/>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461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461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46127">
                                            <p:txEl>
                                              <p:pRg st="0" end="0"/>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46127">
                                            <p:bg/>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46127">
                                            <p:txEl>
                                              <p:pRg st="0" end="0"/>
                                            </p:txEl>
                                          </p:spTgt>
                                        </p:tgtEl>
                                        <p:attrNameLst>
                                          <p:attrName>style.visibility</p:attrName>
                                        </p:attrNameLst>
                                      </p:cBhvr>
                                      <p:to>
                                        <p:strVal val="visible"/>
                                      </p:to>
                                    </p:set>
                                  </p:childTnLst>
                                </p:cTn>
                              </p:par>
                              <p:par>
                                <p:cTn id="29" presetID="2" presetClass="entr" presetSubtype="4" fill="hold" grpId="0" nodeType="withEffect">
                                  <p:stCondLst>
                                    <p:cond delay="0"/>
                                  </p:stCondLst>
                                  <p:childTnLst>
                                    <p:set>
                                      <p:cBhvr>
                                        <p:cTn id="30" dur="1" fill="hold">
                                          <p:stCondLst>
                                            <p:cond delay="0"/>
                                          </p:stCondLst>
                                        </p:cTn>
                                        <p:tgtEl>
                                          <p:spTgt spid="346128"/>
                                        </p:tgtEl>
                                        <p:attrNameLst>
                                          <p:attrName>style.visibility</p:attrName>
                                        </p:attrNameLst>
                                      </p:cBhvr>
                                      <p:to>
                                        <p:strVal val="visible"/>
                                      </p:to>
                                    </p:set>
                                    <p:anim calcmode="lin" valueType="num">
                                      <p:cBhvr additive="base">
                                        <p:cTn id="31" dur="500" fill="hold"/>
                                        <p:tgtEl>
                                          <p:spTgt spid="346128"/>
                                        </p:tgtEl>
                                        <p:attrNameLst>
                                          <p:attrName>ppt_x</p:attrName>
                                        </p:attrNameLst>
                                      </p:cBhvr>
                                      <p:tavLst>
                                        <p:tav tm="0">
                                          <p:val>
                                            <p:strVal val="#ppt_x"/>
                                          </p:val>
                                        </p:tav>
                                        <p:tav tm="100000">
                                          <p:val>
                                            <p:strVal val="#ppt_x"/>
                                          </p:val>
                                        </p:tav>
                                      </p:tavLst>
                                    </p:anim>
                                    <p:anim calcmode="lin" valueType="num">
                                      <p:cBhvr additive="base">
                                        <p:cTn id="32" dur="500" fill="hold"/>
                                        <p:tgtEl>
                                          <p:spTgt spid="3461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6127" grpId="0" build="allAtOnce" animBg="1"/>
      <p:bldP spid="346128" grpId="0" animBg="1"/>
      <p:bldP spid="346129" grpId="0" animBg="1"/>
      <p:bldP spid="346130" grpId="0" animBg="1"/>
    </p:bld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51557" name="Text Box 5"/>
          <p:cNvSpPr txBox="1">
            <a:spLocks noChangeArrowheads="1"/>
          </p:cNvSpPr>
          <p:nvPr/>
        </p:nvSpPr>
        <p:spPr bwMode="auto">
          <a:xfrm>
            <a:off x="457200" y="5943600"/>
            <a:ext cx="8001000" cy="457200"/>
          </a:xfrm>
          <a:prstGeom prst="rect">
            <a:avLst/>
          </a:prstGeom>
          <a:noFill/>
          <a:ln w="9525">
            <a:noFill/>
            <a:miter lim="800000"/>
            <a:headEnd/>
            <a:tailEnd/>
          </a:ln>
          <a:effectLst/>
        </p:spPr>
        <p:txBody>
          <a:bodyPr>
            <a:spAutoFit/>
          </a:bodyPr>
          <a:lstStyle/>
          <a:p>
            <a:pPr eaLnBrk="0" hangingPunct="0">
              <a:lnSpc>
                <a:spcPct val="100000"/>
              </a:lnSpc>
              <a:spcBef>
                <a:spcPct val="0"/>
              </a:spcBef>
              <a:buClrTx/>
              <a:buFontTx/>
              <a:buNone/>
            </a:pPr>
            <a:endParaRPr lang="en-US" sz="2400"/>
          </a:p>
        </p:txBody>
      </p:sp>
      <p:sp>
        <p:nvSpPr>
          <p:cNvPr id="151554" name="Rectangle 2"/>
          <p:cNvSpPr>
            <a:spLocks noGrp="1" noChangeArrowheads="1"/>
          </p:cNvSpPr>
          <p:nvPr>
            <p:ph type="title"/>
          </p:nvPr>
        </p:nvSpPr>
        <p:spPr/>
        <p:txBody>
          <a:bodyPr/>
          <a:lstStyle/>
          <a:p>
            <a:r>
              <a:rPr lang="en-US" dirty="0" smtClean="0"/>
              <a:t>ILMs</a:t>
            </a:r>
            <a:r>
              <a:rPr lang="en-US" dirty="0"/>
              <a:t>: Intuition and Theory</a:t>
            </a:r>
          </a:p>
        </p:txBody>
      </p:sp>
      <p:sp>
        <p:nvSpPr>
          <p:cNvPr id="151555" name="Rectangle 3"/>
          <p:cNvSpPr>
            <a:spLocks noGrp="1" noChangeArrowheads="1"/>
          </p:cNvSpPr>
          <p:nvPr>
            <p:ph type="body" sz="half" idx="1"/>
          </p:nvPr>
        </p:nvSpPr>
        <p:spPr>
          <a:xfrm>
            <a:off x="381000" y="5334000"/>
            <a:ext cx="8001000" cy="1524000"/>
          </a:xfrm>
        </p:spPr>
        <p:txBody>
          <a:bodyPr/>
          <a:lstStyle/>
          <a:p>
            <a:pPr>
              <a:buFontTx/>
              <a:buNone/>
            </a:pPr>
            <a:r>
              <a:rPr lang="en-US" sz="2400"/>
              <a:t>    </a:t>
            </a:r>
          </a:p>
        </p:txBody>
      </p:sp>
      <p:sp>
        <p:nvSpPr>
          <p:cNvPr id="151579" name="Text Box 27"/>
          <p:cNvSpPr txBox="1">
            <a:spLocks noChangeArrowheads="1"/>
          </p:cNvSpPr>
          <p:nvPr/>
        </p:nvSpPr>
        <p:spPr bwMode="auto">
          <a:xfrm>
            <a:off x="685800" y="1447800"/>
            <a:ext cx="7772400" cy="1190625"/>
          </a:xfrm>
          <a:prstGeom prst="rect">
            <a:avLst/>
          </a:prstGeom>
          <a:noFill/>
          <a:ln w="9525" algn="ctr">
            <a:noFill/>
            <a:miter lim="800000"/>
            <a:headEnd/>
            <a:tailEnd/>
          </a:ln>
          <a:effectLst/>
        </p:spPr>
        <p:txBody>
          <a:bodyPr>
            <a:spAutoFit/>
          </a:bodyPr>
          <a:lstStyle/>
          <a:p>
            <a:pPr marL="342900" indent="-342900">
              <a:spcBef>
                <a:spcPct val="50000"/>
              </a:spcBef>
            </a:pPr>
            <a:r>
              <a:rPr lang="en-US" sz="2000" dirty="0"/>
              <a:t>For nonlinear oscillations about minimum in </a:t>
            </a:r>
            <a:r>
              <a:rPr lang="en-US" sz="2000" dirty="0" err="1"/>
              <a:t>quartic</a:t>
            </a:r>
            <a:r>
              <a:rPr lang="en-US" sz="2000" dirty="0"/>
              <a:t> potential, frequencies decrease with amplitude (like plane pendulum) so one can create a </a:t>
            </a:r>
            <a:r>
              <a:rPr lang="en-US" sz="2000" i="1" dirty="0"/>
              <a:t>localized, nonlinear mode </a:t>
            </a:r>
            <a:r>
              <a:rPr lang="en-US" sz="2000" i="1" dirty="0" smtClean="0"/>
              <a:t>(ILM) </a:t>
            </a:r>
            <a:r>
              <a:rPr lang="en-US" sz="2000" dirty="0"/>
              <a:t>with frequency </a:t>
            </a:r>
            <a:r>
              <a:rPr lang="el-GR" sz="2000" dirty="0">
                <a:cs typeface="Arial" charset="0"/>
              </a:rPr>
              <a:t>ω</a:t>
            </a:r>
            <a:r>
              <a:rPr lang="en-US" sz="2000" i="1" baseline="-25000" dirty="0">
                <a:cs typeface="Arial" charset="0"/>
              </a:rPr>
              <a:t>b </a:t>
            </a:r>
            <a:r>
              <a:rPr lang="en-US" sz="2000" i="1" dirty="0">
                <a:cs typeface="Arial" charset="0"/>
              </a:rPr>
              <a:t>below </a:t>
            </a:r>
            <a:r>
              <a:rPr lang="en-US" sz="2000" dirty="0">
                <a:cs typeface="Arial" charset="0"/>
              </a:rPr>
              <a:t>linear spectrum.</a:t>
            </a:r>
            <a:endParaRPr lang="el-GR" sz="2000" i="1" baseline="-25000" dirty="0">
              <a:cs typeface="Arial" charset="0"/>
            </a:endParaRPr>
          </a:p>
        </p:txBody>
      </p:sp>
      <p:sp>
        <p:nvSpPr>
          <p:cNvPr id="151580" name="Text Box 28"/>
          <p:cNvSpPr txBox="1">
            <a:spLocks noChangeArrowheads="1"/>
          </p:cNvSpPr>
          <p:nvPr/>
        </p:nvSpPr>
        <p:spPr bwMode="auto">
          <a:xfrm>
            <a:off x="685800" y="3048000"/>
            <a:ext cx="7924800" cy="1574800"/>
          </a:xfrm>
          <a:prstGeom prst="rect">
            <a:avLst/>
          </a:prstGeom>
          <a:noFill/>
          <a:ln w="9525" algn="ctr">
            <a:noFill/>
            <a:miter lim="800000"/>
            <a:headEnd/>
            <a:tailEnd/>
          </a:ln>
          <a:effectLst/>
        </p:spPr>
        <p:txBody>
          <a:bodyPr>
            <a:spAutoFit/>
          </a:bodyPr>
          <a:lstStyle/>
          <a:p>
            <a:pPr marL="342900" indent="-342900">
              <a:spcBef>
                <a:spcPct val="0"/>
              </a:spcBef>
            </a:pPr>
            <a:r>
              <a:rPr lang="en-US" sz="2000" dirty="0"/>
              <a:t>If </a:t>
            </a:r>
            <a:r>
              <a:rPr lang="el-GR" sz="2000" dirty="0">
                <a:cs typeface="Arial" charset="0"/>
              </a:rPr>
              <a:t>Δ</a:t>
            </a:r>
            <a:r>
              <a:rPr lang="en-US" sz="2000" dirty="0">
                <a:cs typeface="Arial" charset="0"/>
              </a:rPr>
              <a:t>x is large enough so that coupling ~ 1/(</a:t>
            </a:r>
            <a:r>
              <a:rPr lang="el-GR" sz="2000" dirty="0"/>
              <a:t>Δ</a:t>
            </a:r>
            <a:r>
              <a:rPr lang="en-US" sz="2000" dirty="0"/>
              <a:t>x)</a:t>
            </a:r>
            <a:r>
              <a:rPr lang="en-US" sz="2000" baseline="30000" dirty="0"/>
              <a:t>2</a:t>
            </a:r>
            <a:r>
              <a:rPr lang="en-US" sz="2000" dirty="0"/>
              <a:t> is small, the band of excitations </a:t>
            </a:r>
            <a:r>
              <a:rPr lang="el-GR" sz="2000" dirty="0">
                <a:cs typeface="Arial" charset="0"/>
              </a:rPr>
              <a:t>ω</a:t>
            </a:r>
            <a:r>
              <a:rPr lang="en-US" sz="2000" baseline="30000" dirty="0">
                <a:cs typeface="Arial" charset="0"/>
              </a:rPr>
              <a:t>2</a:t>
            </a:r>
            <a:r>
              <a:rPr lang="en-US" sz="2000" i="1" baseline="-25000" dirty="0">
                <a:cs typeface="Arial" charset="0"/>
              </a:rPr>
              <a:t>q</a:t>
            </a:r>
            <a:r>
              <a:rPr lang="en-US" sz="2000" dirty="0">
                <a:cs typeface="Arial" charset="0"/>
              </a:rPr>
              <a:t> = 2 + (2/</a:t>
            </a:r>
            <a:r>
              <a:rPr lang="el-GR" sz="2000" dirty="0"/>
              <a:t>Δ</a:t>
            </a:r>
            <a:r>
              <a:rPr lang="en-US" sz="2000" dirty="0"/>
              <a:t>x)</a:t>
            </a:r>
            <a:r>
              <a:rPr lang="en-US" sz="2000" baseline="30000" dirty="0"/>
              <a:t>2</a:t>
            </a:r>
            <a:r>
              <a:rPr lang="en-US" sz="2000" dirty="0"/>
              <a:t> </a:t>
            </a:r>
            <a:r>
              <a:rPr lang="en-US" sz="2000" i="1" dirty="0"/>
              <a:t>sin</a:t>
            </a:r>
            <a:r>
              <a:rPr lang="en-US" sz="2000" baseline="30000" dirty="0"/>
              <a:t>2</a:t>
            </a:r>
            <a:r>
              <a:rPr lang="en-US" sz="2000" dirty="0"/>
              <a:t>(</a:t>
            </a:r>
            <a:r>
              <a:rPr lang="en-US" sz="2000" i="1" dirty="0"/>
              <a:t>q</a:t>
            </a:r>
            <a:r>
              <a:rPr lang="en-US" sz="2000" dirty="0"/>
              <a:t>/2)</a:t>
            </a:r>
            <a:r>
              <a:rPr lang="en-US" dirty="0"/>
              <a:t> </a:t>
            </a:r>
            <a:r>
              <a:rPr lang="en-US" sz="2000" dirty="0"/>
              <a:t>is very narrow, so that the second harmonic  of </a:t>
            </a:r>
            <a:r>
              <a:rPr lang="el-GR" sz="2000" dirty="0">
                <a:cs typeface="Arial" charset="0"/>
              </a:rPr>
              <a:t>ω</a:t>
            </a:r>
            <a:r>
              <a:rPr lang="en-US" sz="2000" i="1" baseline="-25000" dirty="0">
                <a:cs typeface="Arial" charset="0"/>
              </a:rPr>
              <a:t>b </a:t>
            </a:r>
            <a:r>
              <a:rPr lang="en-US" sz="2000" dirty="0">
                <a:cs typeface="Arial" charset="0"/>
              </a:rPr>
              <a:t>can lie above the top of the band. Thus there can be not (linear) coupling of local mode </a:t>
            </a:r>
            <a:r>
              <a:rPr lang="en-US" sz="2000" dirty="0" smtClean="0">
                <a:cs typeface="Arial" charset="0"/>
              </a:rPr>
              <a:t>(ILM) </a:t>
            </a:r>
            <a:r>
              <a:rPr lang="en-US" sz="2000" dirty="0">
                <a:cs typeface="Arial" charset="0"/>
              </a:rPr>
              <a:t>to extended states and the </a:t>
            </a:r>
            <a:r>
              <a:rPr lang="en-US" sz="2000" dirty="0" smtClean="0">
                <a:cs typeface="Arial" charset="0"/>
              </a:rPr>
              <a:t>ILM </a:t>
            </a:r>
            <a:r>
              <a:rPr lang="en-US" sz="2000" dirty="0">
                <a:cs typeface="Arial" charset="0"/>
              </a:rPr>
              <a:t>is linearly stable.</a:t>
            </a:r>
            <a:endParaRPr lang="el-GR" sz="2000" i="1" baseline="-25000" dirty="0">
              <a:cs typeface="Arial" charset="0"/>
            </a:endParaRPr>
          </a:p>
        </p:txBody>
      </p:sp>
      <p:sp>
        <p:nvSpPr>
          <p:cNvPr id="151581" name="Text Box 29"/>
          <p:cNvSpPr txBox="1">
            <a:spLocks noChangeArrowheads="1"/>
          </p:cNvSpPr>
          <p:nvPr/>
        </p:nvSpPr>
        <p:spPr bwMode="auto">
          <a:xfrm>
            <a:off x="762000" y="4800600"/>
            <a:ext cx="7696200" cy="1738313"/>
          </a:xfrm>
          <a:prstGeom prst="rect">
            <a:avLst/>
          </a:prstGeom>
          <a:noFill/>
          <a:ln w="9525" algn="ctr">
            <a:noFill/>
            <a:miter lim="800000"/>
            <a:headEnd/>
            <a:tailEnd/>
          </a:ln>
          <a:effectLst/>
        </p:spPr>
        <p:txBody>
          <a:bodyPr>
            <a:spAutoFit/>
          </a:bodyPr>
          <a:lstStyle/>
          <a:p>
            <a:pPr marL="342900" indent="-342900" eaLnBrk="0" hangingPunct="0">
              <a:lnSpc>
                <a:spcPct val="100000"/>
              </a:lnSpc>
              <a:spcBef>
                <a:spcPct val="50000"/>
              </a:spcBef>
              <a:buClrTx/>
            </a:pPr>
            <a:r>
              <a:rPr lang="en-US" sz="2000" dirty="0">
                <a:solidFill>
                  <a:srgbClr val="FF0000"/>
                </a:solidFill>
              </a:rPr>
              <a:t>Key intuition on stability </a:t>
            </a:r>
            <a:r>
              <a:rPr lang="en-US" sz="2000" dirty="0" smtClean="0">
                <a:solidFill>
                  <a:srgbClr val="FF0000"/>
                </a:solidFill>
              </a:rPr>
              <a:t>of ILMs</a:t>
            </a:r>
            <a:r>
              <a:rPr lang="en-US" sz="2000" dirty="0">
                <a:solidFill>
                  <a:srgbClr val="000099"/>
                </a:solidFill>
              </a:rPr>
              <a:t>: discreteness produces finite band structure for linear excitations and nonlinearity means that frequencies of </a:t>
            </a:r>
            <a:r>
              <a:rPr lang="en-US" sz="2000" dirty="0" smtClean="0">
                <a:solidFill>
                  <a:srgbClr val="000099"/>
                </a:solidFill>
              </a:rPr>
              <a:t>ILMs </a:t>
            </a:r>
            <a:r>
              <a:rPr lang="en-US" sz="2000" dirty="0">
                <a:solidFill>
                  <a:srgbClr val="000099"/>
                </a:solidFill>
              </a:rPr>
              <a:t>can be tuned to lie outside of band (and multiples). </a:t>
            </a:r>
          </a:p>
          <a:p>
            <a:pPr marL="342900" indent="-342900">
              <a:spcBef>
                <a:spcPct val="50000"/>
              </a:spcBef>
            </a:pPr>
            <a:endParaRPr lang="en-US" sz="2000" dirty="0">
              <a:solidFill>
                <a:srgbClr val="000099"/>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15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158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15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79" grpId="0"/>
      <p:bldP spid="151580" grpId="0"/>
      <p:bldP spid="151581" grpId="0"/>
    </p:bld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8162" name="Rectangle 2"/>
          <p:cNvSpPr>
            <a:spLocks noGrp="1" noChangeArrowheads="1"/>
          </p:cNvSpPr>
          <p:nvPr>
            <p:ph type="title" sz="quarter"/>
          </p:nvPr>
        </p:nvSpPr>
        <p:spPr/>
        <p:txBody>
          <a:bodyPr/>
          <a:lstStyle/>
          <a:p>
            <a:r>
              <a:rPr lang="en-US" dirty="0"/>
              <a:t>Explicit Example of </a:t>
            </a:r>
            <a:r>
              <a:rPr lang="en-US" dirty="0" smtClean="0"/>
              <a:t>ILMs </a:t>
            </a:r>
            <a:r>
              <a:rPr lang="en-US" dirty="0"/>
              <a:t>in </a:t>
            </a:r>
            <a:r>
              <a:rPr lang="el-GR" dirty="0">
                <a:cs typeface="Arial" charset="0"/>
              </a:rPr>
              <a:t>Φ</a:t>
            </a:r>
            <a:r>
              <a:rPr lang="en-US" baseline="30000" dirty="0">
                <a:cs typeface="Arial" charset="0"/>
              </a:rPr>
              <a:t>4</a:t>
            </a:r>
            <a:endParaRPr lang="el-GR" baseline="30000" dirty="0">
              <a:cs typeface="Arial" charset="0"/>
            </a:endParaRPr>
          </a:p>
        </p:txBody>
      </p:sp>
      <p:pic>
        <p:nvPicPr>
          <p:cNvPr id="348163" name="Picture 3" descr="fig1"/>
          <p:cNvPicPr>
            <a:picLocks noGrp="1" noChangeAspect="1" noChangeArrowheads="1"/>
          </p:cNvPicPr>
          <p:nvPr>
            <p:ph sz="quarter" idx="1"/>
          </p:nvPr>
        </p:nvPicPr>
        <p:blipFill>
          <a:blip r:embed="rId3" cstate="print"/>
          <a:srcRect/>
          <a:stretch>
            <a:fillRect/>
          </a:stretch>
        </p:blipFill>
        <p:spPr>
          <a:xfrm>
            <a:off x="5181600" y="1295400"/>
            <a:ext cx="3217863" cy="5257800"/>
          </a:xfrm>
          <a:noFill/>
          <a:ln/>
        </p:spPr>
      </p:pic>
      <p:grpSp>
        <p:nvGrpSpPr>
          <p:cNvPr id="348164" name="Group 4"/>
          <p:cNvGrpSpPr>
            <a:grpSpLocks/>
          </p:cNvGrpSpPr>
          <p:nvPr/>
        </p:nvGrpSpPr>
        <p:grpSpPr bwMode="auto">
          <a:xfrm>
            <a:off x="762000" y="1676400"/>
            <a:ext cx="3810000" cy="4762500"/>
            <a:chOff x="480" y="1056"/>
            <a:chExt cx="2400" cy="3000"/>
          </a:xfrm>
        </p:grpSpPr>
        <p:grpSp>
          <p:nvGrpSpPr>
            <p:cNvPr id="348165" name="Group 5"/>
            <p:cNvGrpSpPr>
              <a:grpSpLocks/>
            </p:cNvGrpSpPr>
            <p:nvPr/>
          </p:nvGrpSpPr>
          <p:grpSpPr bwMode="auto">
            <a:xfrm>
              <a:off x="480" y="1056"/>
              <a:ext cx="2400" cy="3000"/>
              <a:chOff x="480" y="1056"/>
              <a:chExt cx="2400" cy="3000"/>
            </a:xfrm>
          </p:grpSpPr>
          <p:sp>
            <p:nvSpPr>
              <p:cNvPr id="348166" name="Text Box 6"/>
              <p:cNvSpPr txBox="1">
                <a:spLocks noChangeArrowheads="1"/>
              </p:cNvSpPr>
              <p:nvPr/>
            </p:nvSpPr>
            <p:spPr bwMode="auto">
              <a:xfrm>
                <a:off x="480" y="1056"/>
                <a:ext cx="2400" cy="3000"/>
              </a:xfrm>
              <a:prstGeom prst="rect">
                <a:avLst/>
              </a:prstGeom>
              <a:noFill/>
              <a:ln w="9525">
                <a:noFill/>
                <a:miter lim="800000"/>
                <a:headEnd/>
                <a:tailEnd/>
              </a:ln>
              <a:effectLst/>
            </p:spPr>
            <p:txBody>
              <a:bodyPr>
                <a:spAutoFit/>
              </a:bodyPr>
              <a:lstStyle/>
              <a:p>
                <a:pPr eaLnBrk="0" hangingPunct="0">
                  <a:lnSpc>
                    <a:spcPct val="100000"/>
                  </a:lnSpc>
                  <a:spcBef>
                    <a:spcPct val="50000"/>
                  </a:spcBef>
                  <a:buClrTx/>
                  <a:buFontTx/>
                  <a:buNone/>
                </a:pPr>
                <a:r>
                  <a:rPr lang="en-US" sz="1800" dirty="0"/>
                  <a:t>Figure shows linear band (grayish yellow) with energy-momentum dispersion relation </a:t>
                </a:r>
              </a:p>
              <a:p>
                <a:pPr eaLnBrk="0" hangingPunct="0">
                  <a:lnSpc>
                    <a:spcPct val="100000"/>
                  </a:lnSpc>
                  <a:spcBef>
                    <a:spcPct val="50000"/>
                  </a:spcBef>
                  <a:buClrTx/>
                  <a:buFontTx/>
                  <a:buNone/>
                </a:pPr>
                <a:endParaRPr lang="en-US" sz="1800" dirty="0"/>
              </a:p>
              <a:p>
                <a:pPr eaLnBrk="0" hangingPunct="0">
                  <a:lnSpc>
                    <a:spcPct val="100000"/>
                  </a:lnSpc>
                  <a:spcBef>
                    <a:spcPct val="50000"/>
                  </a:spcBef>
                  <a:buClrTx/>
                  <a:buFontTx/>
                  <a:buNone/>
                </a:pPr>
                <a:r>
                  <a:rPr lang="en-US" sz="1800" dirty="0"/>
                  <a:t>for       =10. The isolated localized mode frequencies,         , are shown for the types of </a:t>
                </a:r>
                <a:r>
                  <a:rPr lang="en-US" sz="1800" dirty="0" smtClean="0"/>
                  <a:t>ILMs </a:t>
                </a:r>
                <a:r>
                  <a:rPr lang="en-US" sz="1800" dirty="0"/>
                  <a:t>shown in the top and bottom panels. Note that </a:t>
                </a:r>
                <a:r>
                  <a:rPr lang="en-US" sz="1800" dirty="0" smtClean="0"/>
                  <a:t>ILMs </a:t>
                </a:r>
                <a:r>
                  <a:rPr lang="en-US" sz="1800" dirty="0"/>
                  <a:t>can occur both </a:t>
                </a:r>
                <a:r>
                  <a:rPr lang="en-US" sz="1800" i="1" dirty="0"/>
                  <a:t>above </a:t>
                </a:r>
                <a:r>
                  <a:rPr lang="en-US" sz="1800" dirty="0"/>
                  <a:t>and </a:t>
                </a:r>
                <a:r>
                  <a:rPr lang="en-US" sz="1800" i="1" dirty="0"/>
                  <a:t>below</a:t>
                </a:r>
                <a:r>
                  <a:rPr lang="en-US" sz="1800" dirty="0"/>
                  <a:t> the linear band—those above have an optical character (adjacent particles out of phase) , whereas those below have an acoustic character (adjacent particles in phase). There are many </a:t>
                </a:r>
                <a:r>
                  <a:rPr lang="en-US" sz="1800" dirty="0" smtClean="0"/>
                  <a:t>ILMs—only </a:t>
                </a:r>
                <a:r>
                  <a:rPr lang="en-US" sz="1800" dirty="0"/>
                  <a:t>four are shown here. </a:t>
                </a:r>
              </a:p>
            </p:txBody>
          </p:sp>
          <p:pic>
            <p:nvPicPr>
              <p:cNvPr id="348167" name="Picture 7" descr="Small_EQU_6"/>
              <p:cNvPicPr>
                <a:picLocks noChangeAspect="1" noChangeArrowheads="1"/>
              </p:cNvPicPr>
              <p:nvPr/>
            </p:nvPicPr>
            <p:blipFill>
              <a:blip r:embed="rId4" cstate="print"/>
              <a:srcRect/>
              <a:stretch>
                <a:fillRect/>
              </a:stretch>
            </p:blipFill>
            <p:spPr bwMode="auto">
              <a:xfrm>
                <a:off x="576" y="1680"/>
                <a:ext cx="1776" cy="202"/>
              </a:xfrm>
              <a:prstGeom prst="rect">
                <a:avLst/>
              </a:prstGeom>
              <a:noFill/>
              <a:ln/>
              <a:effectLst/>
            </p:spPr>
          </p:pic>
        </p:grpSp>
        <p:pic>
          <p:nvPicPr>
            <p:cNvPr id="348168" name="Picture 8" descr="Small_EQU_8"/>
            <p:cNvPicPr>
              <a:picLocks noChangeAspect="1" noChangeArrowheads="1"/>
            </p:cNvPicPr>
            <p:nvPr/>
          </p:nvPicPr>
          <p:blipFill>
            <a:blip r:embed="rId5" cstate="print"/>
            <a:srcRect/>
            <a:stretch>
              <a:fillRect/>
            </a:stretch>
          </p:blipFill>
          <p:spPr bwMode="auto">
            <a:xfrm>
              <a:off x="720" y="1968"/>
              <a:ext cx="192" cy="137"/>
            </a:xfrm>
            <a:prstGeom prst="rect">
              <a:avLst/>
            </a:prstGeom>
            <a:noFill/>
            <a:ln/>
            <a:effectLst/>
          </p:spPr>
        </p:pic>
        <p:pic>
          <p:nvPicPr>
            <p:cNvPr id="348169" name="Picture 9" descr="Small_EQU_7"/>
            <p:cNvPicPr>
              <a:picLocks noChangeAspect="1" noChangeArrowheads="1"/>
            </p:cNvPicPr>
            <p:nvPr/>
          </p:nvPicPr>
          <p:blipFill>
            <a:blip r:embed="rId6" cstate="print"/>
            <a:srcRect/>
            <a:stretch>
              <a:fillRect/>
            </a:stretch>
          </p:blipFill>
          <p:spPr bwMode="auto">
            <a:xfrm>
              <a:off x="1776" y="2160"/>
              <a:ext cx="248" cy="160"/>
            </a:xfrm>
            <a:prstGeom prst="rect">
              <a:avLst/>
            </a:prstGeom>
            <a:noFill/>
            <a:ln/>
            <a:effectLst/>
          </p:spPr>
        </p:pic>
      </p:grpSp>
      <p:sp>
        <p:nvSpPr>
          <p:cNvPr id="348170" name="Text Box 10"/>
          <p:cNvSpPr txBox="1">
            <a:spLocks noChangeArrowheads="1"/>
          </p:cNvSpPr>
          <p:nvPr/>
        </p:nvSpPr>
        <p:spPr bwMode="auto">
          <a:xfrm>
            <a:off x="457200" y="5943600"/>
            <a:ext cx="8001000" cy="457200"/>
          </a:xfrm>
          <a:prstGeom prst="rect">
            <a:avLst/>
          </a:prstGeom>
          <a:noFill/>
          <a:ln w="9525">
            <a:noFill/>
            <a:miter lim="800000"/>
            <a:headEnd/>
            <a:tailEnd/>
          </a:ln>
          <a:effectLst/>
        </p:spPr>
        <p:txBody>
          <a:bodyPr>
            <a:spAutoFit/>
          </a:bodyPr>
          <a:lstStyle/>
          <a:p>
            <a:pPr eaLnBrk="0" hangingPunct="0">
              <a:lnSpc>
                <a:spcPct val="100000"/>
              </a:lnSpc>
              <a:spcBef>
                <a:spcPct val="0"/>
              </a:spcBef>
              <a:buClrTx/>
              <a:buFontTx/>
              <a:buNone/>
            </a:pPr>
            <a:endParaRPr lang="en-US" sz="2400"/>
          </a:p>
        </p:txBody>
      </p:sp>
      <p:sp>
        <p:nvSpPr>
          <p:cNvPr id="348171" name="Text Box 11"/>
          <p:cNvSpPr txBox="1">
            <a:spLocks noChangeArrowheads="1"/>
          </p:cNvSpPr>
          <p:nvPr/>
        </p:nvSpPr>
        <p:spPr bwMode="auto">
          <a:xfrm>
            <a:off x="457200" y="3200400"/>
            <a:ext cx="7239000" cy="336550"/>
          </a:xfrm>
          <a:prstGeom prst="rect">
            <a:avLst/>
          </a:prstGeom>
          <a:noFill/>
          <a:ln w="9525">
            <a:noFill/>
            <a:miter lim="800000"/>
            <a:headEnd/>
            <a:tailEnd/>
          </a:ln>
          <a:effectLst/>
        </p:spPr>
        <p:txBody>
          <a:bodyPr>
            <a:spAutoFit/>
          </a:bodyPr>
          <a:lstStyle/>
          <a:p>
            <a:pPr eaLnBrk="0" hangingPunct="0">
              <a:lnSpc>
                <a:spcPct val="100000"/>
              </a:lnSpc>
              <a:spcBef>
                <a:spcPct val="50000"/>
              </a:spcBef>
              <a:buClrTx/>
              <a:buFontTx/>
              <a:buNone/>
            </a:pPr>
            <a:endParaRPr lang="en-US" sz="1600"/>
          </a:p>
        </p:txBody>
      </p:sp>
      <p:sp>
        <p:nvSpPr>
          <p:cNvPr id="348172" name="Line 12"/>
          <p:cNvSpPr>
            <a:spLocks noChangeShapeType="1"/>
          </p:cNvSpPr>
          <p:nvPr/>
        </p:nvSpPr>
        <p:spPr bwMode="auto">
          <a:xfrm>
            <a:off x="3733800" y="2819400"/>
            <a:ext cx="2590800" cy="1524000"/>
          </a:xfrm>
          <a:prstGeom prst="line">
            <a:avLst/>
          </a:prstGeom>
          <a:noFill/>
          <a:ln w="19050">
            <a:solidFill>
              <a:srgbClr val="000066"/>
            </a:solidFill>
            <a:round/>
            <a:headEnd/>
            <a:tailEnd type="triangle" w="med" len="med"/>
          </a:ln>
          <a:effectLst/>
        </p:spPr>
        <p:txBody>
          <a:bodyPr/>
          <a:lstStyle/>
          <a:p>
            <a:endParaRPr lang="en-US"/>
          </a:p>
        </p:txBody>
      </p:sp>
      <p:sp>
        <p:nvSpPr>
          <p:cNvPr id="348173" name="Line 13"/>
          <p:cNvSpPr>
            <a:spLocks noChangeShapeType="1"/>
          </p:cNvSpPr>
          <p:nvPr/>
        </p:nvSpPr>
        <p:spPr bwMode="auto">
          <a:xfrm flipV="1">
            <a:off x="4114800" y="3276600"/>
            <a:ext cx="1981200" cy="1752600"/>
          </a:xfrm>
          <a:prstGeom prst="line">
            <a:avLst/>
          </a:prstGeom>
          <a:noFill/>
          <a:ln w="19050">
            <a:solidFill>
              <a:srgbClr val="CC0000"/>
            </a:solidFill>
            <a:round/>
            <a:headEnd/>
            <a:tailEnd type="triangle" w="med" len="med"/>
          </a:ln>
          <a:effectLst/>
        </p:spPr>
        <p:txBody>
          <a:bodyPr/>
          <a:lstStyle/>
          <a:p>
            <a:endParaRPr lang="en-US"/>
          </a:p>
        </p:txBody>
      </p:sp>
      <p:sp>
        <p:nvSpPr>
          <p:cNvPr id="348174" name="Line 14"/>
          <p:cNvSpPr>
            <a:spLocks noChangeShapeType="1"/>
          </p:cNvSpPr>
          <p:nvPr/>
        </p:nvSpPr>
        <p:spPr bwMode="auto">
          <a:xfrm flipV="1">
            <a:off x="3733800" y="5486400"/>
            <a:ext cx="2362200" cy="228600"/>
          </a:xfrm>
          <a:prstGeom prst="line">
            <a:avLst/>
          </a:prstGeom>
          <a:noFill/>
          <a:ln w="19050">
            <a:solidFill>
              <a:srgbClr val="CC0000"/>
            </a:solidFill>
            <a:round/>
            <a:headEnd/>
            <a:tailEnd type="triangle" w="med" len="med"/>
          </a:ln>
          <a:effectLst/>
        </p:spPr>
        <p:txBody>
          <a:bodyPr/>
          <a:lstStyle/>
          <a:p>
            <a:endParaRPr lang="en-US"/>
          </a:p>
        </p:txBody>
      </p:sp>
      <p:sp>
        <p:nvSpPr>
          <p:cNvPr id="348175" name="Text Box 15"/>
          <p:cNvSpPr txBox="1">
            <a:spLocks noChangeArrowheads="1"/>
          </p:cNvSpPr>
          <p:nvPr/>
        </p:nvSpPr>
        <p:spPr bwMode="auto">
          <a:xfrm>
            <a:off x="5562600" y="1371600"/>
            <a:ext cx="3200400" cy="587375"/>
          </a:xfrm>
          <a:prstGeom prst="rect">
            <a:avLst/>
          </a:prstGeom>
          <a:noFill/>
          <a:ln w="9525" algn="ctr">
            <a:noFill/>
            <a:miter lim="800000"/>
            <a:headEnd/>
            <a:tailEnd/>
          </a:ln>
          <a:effectLst/>
        </p:spPr>
        <p:txBody>
          <a:bodyPr>
            <a:spAutoFit/>
          </a:bodyPr>
          <a:lstStyle/>
          <a:p>
            <a:pPr marL="342900" indent="-342900">
              <a:spcBef>
                <a:spcPct val="50000"/>
              </a:spcBef>
            </a:pPr>
            <a:r>
              <a:rPr lang="en-US" sz="1800" dirty="0"/>
              <a:t>Both on-site and “between”-site </a:t>
            </a:r>
            <a:r>
              <a:rPr lang="en-US" sz="1800" dirty="0" smtClean="0"/>
              <a:t>ILMs</a:t>
            </a:r>
            <a:endParaRPr lang="en-US" sz="1800" dirty="0"/>
          </a:p>
        </p:txBody>
      </p:sp>
      <p:sp>
        <p:nvSpPr>
          <p:cNvPr id="348176" name="Line 16"/>
          <p:cNvSpPr>
            <a:spLocks noChangeShapeType="1"/>
          </p:cNvSpPr>
          <p:nvPr/>
        </p:nvSpPr>
        <p:spPr bwMode="auto">
          <a:xfrm>
            <a:off x="6858000" y="1981200"/>
            <a:ext cx="457200" cy="914400"/>
          </a:xfrm>
          <a:prstGeom prst="line">
            <a:avLst/>
          </a:prstGeom>
          <a:noFill/>
          <a:ln w="28575">
            <a:solidFill>
              <a:srgbClr val="009900"/>
            </a:solidFill>
            <a:round/>
            <a:headEnd/>
            <a:tailEnd type="triangle" w="med" len="med"/>
          </a:ln>
          <a:effectLst/>
        </p:spPr>
        <p:txBody>
          <a:bodyPr/>
          <a:lstStyle/>
          <a:p>
            <a:endParaRPr lang="en-US"/>
          </a:p>
        </p:txBody>
      </p:sp>
      <p:sp>
        <p:nvSpPr>
          <p:cNvPr id="348177" name="Line 17"/>
          <p:cNvSpPr>
            <a:spLocks noChangeShapeType="1"/>
          </p:cNvSpPr>
          <p:nvPr/>
        </p:nvSpPr>
        <p:spPr bwMode="auto">
          <a:xfrm flipH="1">
            <a:off x="6400800" y="1676400"/>
            <a:ext cx="457200" cy="1143000"/>
          </a:xfrm>
          <a:prstGeom prst="line">
            <a:avLst/>
          </a:prstGeom>
          <a:noFill/>
          <a:ln w="28575">
            <a:solidFill>
              <a:srgbClr val="FF0000"/>
            </a:solidFill>
            <a:round/>
            <a:headEnd/>
            <a:tailEnd type="triangle" w="med" len="med"/>
          </a:ln>
          <a:effectLst/>
        </p:spPr>
        <p:txBody>
          <a:bodyPr/>
          <a:lstStyle/>
          <a:p>
            <a:endParaRPr lang="en-US"/>
          </a:p>
        </p:txBody>
      </p:sp>
      <p:sp>
        <p:nvSpPr>
          <p:cNvPr id="348178" name="Line 18"/>
          <p:cNvSpPr>
            <a:spLocks noChangeShapeType="1"/>
          </p:cNvSpPr>
          <p:nvPr/>
        </p:nvSpPr>
        <p:spPr bwMode="auto">
          <a:xfrm flipH="1">
            <a:off x="6324600" y="1600200"/>
            <a:ext cx="533400" cy="3200400"/>
          </a:xfrm>
          <a:prstGeom prst="line">
            <a:avLst/>
          </a:prstGeom>
          <a:noFill/>
          <a:ln w="28575">
            <a:solidFill>
              <a:srgbClr val="FF0000"/>
            </a:solidFill>
            <a:round/>
            <a:headEnd/>
            <a:tailEnd type="triangle" w="med" len="med"/>
          </a:ln>
          <a:effectLst/>
        </p:spPr>
        <p:txBody>
          <a:bodyPr/>
          <a:lstStyle/>
          <a:p>
            <a:endParaRPr lang="en-US"/>
          </a:p>
        </p:txBody>
      </p:sp>
      <p:sp>
        <p:nvSpPr>
          <p:cNvPr id="348179" name="Line 19"/>
          <p:cNvSpPr>
            <a:spLocks noChangeShapeType="1"/>
          </p:cNvSpPr>
          <p:nvPr/>
        </p:nvSpPr>
        <p:spPr bwMode="auto">
          <a:xfrm>
            <a:off x="6781800" y="1905000"/>
            <a:ext cx="685800" cy="2819400"/>
          </a:xfrm>
          <a:prstGeom prst="line">
            <a:avLst/>
          </a:prstGeom>
          <a:noFill/>
          <a:ln w="28575">
            <a:solidFill>
              <a:srgbClr val="0099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816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816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48172"/>
                                        </p:tgtEl>
                                        <p:attrNameLst>
                                          <p:attrName>style.visibility</p:attrName>
                                        </p:attrNameLst>
                                      </p:cBhvr>
                                      <p:to>
                                        <p:strVal val="visible"/>
                                      </p:to>
                                    </p:set>
                                    <p:anim calcmode="lin" valueType="num">
                                      <p:cBhvr additive="base">
                                        <p:cTn id="13" dur="500" fill="hold"/>
                                        <p:tgtEl>
                                          <p:spTgt spid="348172"/>
                                        </p:tgtEl>
                                        <p:attrNameLst>
                                          <p:attrName>ppt_x</p:attrName>
                                        </p:attrNameLst>
                                      </p:cBhvr>
                                      <p:tavLst>
                                        <p:tav tm="0">
                                          <p:val>
                                            <p:strVal val="#ppt_x"/>
                                          </p:val>
                                        </p:tav>
                                        <p:tav tm="100000">
                                          <p:val>
                                            <p:strVal val="#ppt_x"/>
                                          </p:val>
                                        </p:tav>
                                      </p:tavLst>
                                    </p:anim>
                                    <p:anim calcmode="lin" valueType="num">
                                      <p:cBhvr additive="base">
                                        <p:cTn id="14" dur="500" fill="hold"/>
                                        <p:tgtEl>
                                          <p:spTgt spid="34817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48172"/>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348173"/>
                                        </p:tgtEl>
                                        <p:attrNameLst>
                                          <p:attrName>style.visibility</p:attrName>
                                        </p:attrNameLst>
                                      </p:cBhvr>
                                      <p:to>
                                        <p:strVal val="visible"/>
                                      </p:to>
                                    </p:set>
                                    <p:anim calcmode="lin" valueType="num">
                                      <p:cBhvr additive="base">
                                        <p:cTn id="23" dur="500" fill="hold"/>
                                        <p:tgtEl>
                                          <p:spTgt spid="348173"/>
                                        </p:tgtEl>
                                        <p:attrNameLst>
                                          <p:attrName>ppt_x</p:attrName>
                                        </p:attrNameLst>
                                      </p:cBhvr>
                                      <p:tavLst>
                                        <p:tav tm="0">
                                          <p:val>
                                            <p:strVal val="#ppt_x"/>
                                          </p:val>
                                        </p:tav>
                                        <p:tav tm="100000">
                                          <p:val>
                                            <p:strVal val="#ppt_x"/>
                                          </p:val>
                                        </p:tav>
                                      </p:tavLst>
                                    </p:anim>
                                    <p:anim calcmode="lin" valueType="num">
                                      <p:cBhvr additive="base">
                                        <p:cTn id="24" dur="500" fill="hold"/>
                                        <p:tgtEl>
                                          <p:spTgt spid="34817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48174"/>
                                        </p:tgtEl>
                                        <p:attrNameLst>
                                          <p:attrName>style.visibility</p:attrName>
                                        </p:attrNameLst>
                                      </p:cBhvr>
                                      <p:to>
                                        <p:strVal val="visible"/>
                                      </p:to>
                                    </p:set>
                                    <p:anim calcmode="lin" valueType="num">
                                      <p:cBhvr additive="base">
                                        <p:cTn id="29" dur="500" fill="hold"/>
                                        <p:tgtEl>
                                          <p:spTgt spid="348174"/>
                                        </p:tgtEl>
                                        <p:attrNameLst>
                                          <p:attrName>ppt_x</p:attrName>
                                        </p:attrNameLst>
                                      </p:cBhvr>
                                      <p:tavLst>
                                        <p:tav tm="0">
                                          <p:val>
                                            <p:strVal val="#ppt_x"/>
                                          </p:val>
                                        </p:tav>
                                        <p:tav tm="100000">
                                          <p:val>
                                            <p:strVal val="#ppt_x"/>
                                          </p:val>
                                        </p:tav>
                                      </p:tavLst>
                                    </p:anim>
                                    <p:anim calcmode="lin" valueType="num">
                                      <p:cBhvr additive="base">
                                        <p:cTn id="30" dur="500" fill="hold"/>
                                        <p:tgtEl>
                                          <p:spTgt spid="34817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348173"/>
                                        </p:tgtEl>
                                        <p:attrNameLst>
                                          <p:attrName>style.visibility</p:attrName>
                                        </p:attrNameLst>
                                      </p:cBhvr>
                                      <p:to>
                                        <p:strVal val="hidden"/>
                                      </p:to>
                                    </p:set>
                                  </p:childTnLst>
                                </p:cTn>
                              </p:par>
                              <p:par>
                                <p:cTn id="35" presetID="1" presetClass="exit" presetSubtype="0" fill="hold" grpId="1" nodeType="withEffect">
                                  <p:stCondLst>
                                    <p:cond delay="0"/>
                                  </p:stCondLst>
                                  <p:childTnLst>
                                    <p:set>
                                      <p:cBhvr>
                                        <p:cTn id="36" dur="1" fill="hold">
                                          <p:stCondLst>
                                            <p:cond delay="0"/>
                                          </p:stCondLst>
                                        </p:cTn>
                                        <p:tgtEl>
                                          <p:spTgt spid="34817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3" presetClass="entr" presetSubtype="10" fill="hold" grpId="0" nodeType="clickEffect">
                                  <p:stCondLst>
                                    <p:cond delay="0"/>
                                  </p:stCondLst>
                                  <p:childTnLst>
                                    <p:set>
                                      <p:cBhvr>
                                        <p:cTn id="40" dur="1" fill="hold">
                                          <p:stCondLst>
                                            <p:cond delay="0"/>
                                          </p:stCondLst>
                                        </p:cTn>
                                        <p:tgtEl>
                                          <p:spTgt spid="348175"/>
                                        </p:tgtEl>
                                        <p:attrNameLst>
                                          <p:attrName>style.visibility</p:attrName>
                                        </p:attrNameLst>
                                      </p:cBhvr>
                                      <p:to>
                                        <p:strVal val="visible"/>
                                      </p:to>
                                    </p:set>
                                    <p:animEffect transition="in" filter="blinds(horizontal)">
                                      <p:cBhvr>
                                        <p:cTn id="41" dur="500"/>
                                        <p:tgtEl>
                                          <p:spTgt spid="348175"/>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348177"/>
                                        </p:tgtEl>
                                        <p:attrNameLst>
                                          <p:attrName>style.visibility</p:attrName>
                                        </p:attrNameLst>
                                      </p:cBhvr>
                                      <p:to>
                                        <p:strVal val="visible"/>
                                      </p:to>
                                    </p:set>
                                  </p:childTnLst>
                                </p:cTn>
                              </p:par>
                              <p:par>
                                <p:cTn id="46" presetID="2" presetClass="entr" presetSubtype="4" fill="hold" grpId="0" nodeType="withEffect">
                                  <p:stCondLst>
                                    <p:cond delay="0"/>
                                  </p:stCondLst>
                                  <p:childTnLst>
                                    <p:set>
                                      <p:cBhvr>
                                        <p:cTn id="47" dur="1" fill="hold">
                                          <p:stCondLst>
                                            <p:cond delay="0"/>
                                          </p:stCondLst>
                                        </p:cTn>
                                        <p:tgtEl>
                                          <p:spTgt spid="348178"/>
                                        </p:tgtEl>
                                        <p:attrNameLst>
                                          <p:attrName>style.visibility</p:attrName>
                                        </p:attrNameLst>
                                      </p:cBhvr>
                                      <p:to>
                                        <p:strVal val="visible"/>
                                      </p:to>
                                    </p:set>
                                    <p:anim calcmode="lin" valueType="num">
                                      <p:cBhvr additive="base">
                                        <p:cTn id="48" dur="500" fill="hold"/>
                                        <p:tgtEl>
                                          <p:spTgt spid="348178"/>
                                        </p:tgtEl>
                                        <p:attrNameLst>
                                          <p:attrName>ppt_x</p:attrName>
                                        </p:attrNameLst>
                                      </p:cBhvr>
                                      <p:tavLst>
                                        <p:tav tm="0">
                                          <p:val>
                                            <p:strVal val="#ppt_x"/>
                                          </p:val>
                                        </p:tav>
                                        <p:tav tm="100000">
                                          <p:val>
                                            <p:strVal val="#ppt_x"/>
                                          </p:val>
                                        </p:tav>
                                      </p:tavLst>
                                    </p:anim>
                                    <p:anim calcmode="lin" valueType="num">
                                      <p:cBhvr additive="base">
                                        <p:cTn id="49" dur="500" fill="hold"/>
                                        <p:tgtEl>
                                          <p:spTgt spid="348178"/>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348176"/>
                                        </p:tgtEl>
                                        <p:attrNameLst>
                                          <p:attrName>style.visibility</p:attrName>
                                        </p:attrNameLst>
                                      </p:cBhvr>
                                      <p:to>
                                        <p:strVal val="visible"/>
                                      </p:to>
                                    </p:set>
                                  </p:childTnLst>
                                </p:cTn>
                              </p:par>
                              <p:par>
                                <p:cTn id="54" presetID="2" presetClass="entr" presetSubtype="4" fill="hold" grpId="0" nodeType="withEffect">
                                  <p:stCondLst>
                                    <p:cond delay="0"/>
                                  </p:stCondLst>
                                  <p:childTnLst>
                                    <p:set>
                                      <p:cBhvr>
                                        <p:cTn id="55" dur="1" fill="hold">
                                          <p:stCondLst>
                                            <p:cond delay="0"/>
                                          </p:stCondLst>
                                        </p:cTn>
                                        <p:tgtEl>
                                          <p:spTgt spid="348179"/>
                                        </p:tgtEl>
                                        <p:attrNameLst>
                                          <p:attrName>style.visibility</p:attrName>
                                        </p:attrNameLst>
                                      </p:cBhvr>
                                      <p:to>
                                        <p:strVal val="visible"/>
                                      </p:to>
                                    </p:set>
                                    <p:anim calcmode="lin" valueType="num">
                                      <p:cBhvr additive="base">
                                        <p:cTn id="56" dur="500" fill="hold"/>
                                        <p:tgtEl>
                                          <p:spTgt spid="348179"/>
                                        </p:tgtEl>
                                        <p:attrNameLst>
                                          <p:attrName>ppt_x</p:attrName>
                                        </p:attrNameLst>
                                      </p:cBhvr>
                                      <p:tavLst>
                                        <p:tav tm="0">
                                          <p:val>
                                            <p:strVal val="#ppt_x"/>
                                          </p:val>
                                        </p:tav>
                                        <p:tav tm="100000">
                                          <p:val>
                                            <p:strVal val="#ppt_x"/>
                                          </p:val>
                                        </p:tav>
                                      </p:tavLst>
                                    </p:anim>
                                    <p:anim calcmode="lin" valueType="num">
                                      <p:cBhvr additive="base">
                                        <p:cTn id="57" dur="500" fill="hold"/>
                                        <p:tgtEl>
                                          <p:spTgt spid="348179"/>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nodeType="clickEffect">
                                  <p:stCondLst>
                                    <p:cond delay="0"/>
                                  </p:stCondLst>
                                  <p:childTnLst>
                                    <p:set>
                                      <p:cBhvr>
                                        <p:cTn id="61" dur="1" fill="hold">
                                          <p:stCondLst>
                                            <p:cond delay="0"/>
                                          </p:stCondLst>
                                        </p:cTn>
                                        <p:tgtEl>
                                          <p:spTgt spid="34816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72" grpId="0" animBg="1"/>
      <p:bldP spid="348172" grpId="1" animBg="1"/>
      <p:bldP spid="348173" grpId="0" animBg="1"/>
      <p:bldP spid="348173" grpId="1" animBg="1"/>
      <p:bldP spid="348174" grpId="0" animBg="1"/>
      <p:bldP spid="348174" grpId="1" animBg="1"/>
      <p:bldP spid="348175" grpId="0"/>
      <p:bldP spid="348176" grpId="0" animBg="1"/>
      <p:bldP spid="348177" grpId="0" animBg="1"/>
      <p:bldP spid="348178" grpId="0" animBg="1"/>
      <p:bldP spid="348179" grpId="0" animBg="1"/>
    </p:bld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63842" name="Rectangle 2"/>
          <p:cNvSpPr>
            <a:spLocks noGrp="1" noChangeArrowheads="1"/>
          </p:cNvSpPr>
          <p:nvPr>
            <p:ph type="title"/>
          </p:nvPr>
        </p:nvSpPr>
        <p:spPr/>
        <p:txBody>
          <a:bodyPr/>
          <a:lstStyle/>
          <a:p>
            <a:r>
              <a:rPr lang="en-US"/>
              <a:t>Experiments in Optical Waveguides</a:t>
            </a:r>
          </a:p>
        </p:txBody>
      </p:sp>
      <p:pic>
        <p:nvPicPr>
          <p:cNvPr id="163844" name="Picture 4" descr="silberbergzoom"/>
          <p:cNvPicPr>
            <a:picLocks noGrp="1" noChangeAspect="1" noChangeArrowheads="1"/>
          </p:cNvPicPr>
          <p:nvPr>
            <p:ph idx="1"/>
          </p:nvPr>
        </p:nvPicPr>
        <p:blipFill>
          <a:blip r:embed="rId3" cstate="print"/>
          <a:srcRect/>
          <a:stretch>
            <a:fillRect/>
          </a:stretch>
        </p:blipFill>
        <p:spPr>
          <a:xfrm>
            <a:off x="5029200" y="1752600"/>
            <a:ext cx="2933700" cy="3733800"/>
          </a:xfrm>
          <a:noFill/>
          <a:ln/>
        </p:spPr>
      </p:pic>
      <p:sp>
        <p:nvSpPr>
          <p:cNvPr id="163846" name="Text Box 6"/>
          <p:cNvSpPr txBox="1">
            <a:spLocks noChangeArrowheads="1"/>
          </p:cNvSpPr>
          <p:nvPr/>
        </p:nvSpPr>
        <p:spPr bwMode="auto">
          <a:xfrm>
            <a:off x="228600" y="1676400"/>
            <a:ext cx="4267200" cy="3749675"/>
          </a:xfrm>
          <a:prstGeom prst="rect">
            <a:avLst/>
          </a:prstGeom>
          <a:noFill/>
          <a:ln w="9525">
            <a:noFill/>
            <a:miter lim="800000"/>
            <a:headEnd/>
            <a:tailEnd/>
          </a:ln>
          <a:effectLst/>
        </p:spPr>
        <p:txBody>
          <a:bodyPr>
            <a:spAutoFit/>
          </a:bodyPr>
          <a:lstStyle/>
          <a:p>
            <a:pPr eaLnBrk="0" hangingPunct="0">
              <a:lnSpc>
                <a:spcPct val="100000"/>
              </a:lnSpc>
              <a:spcBef>
                <a:spcPct val="50000"/>
              </a:spcBef>
              <a:buClrTx/>
              <a:buFontTx/>
              <a:buNone/>
            </a:pPr>
            <a:r>
              <a:rPr lang="en-US" sz="2000"/>
              <a:t>A schematic view of an optical waveguide array created by patterning a layered semiconductor, showing the rough dimensions of the system. Note that the input laser beam can be focused on a single element of the array, corresponding to an initially spatially localized excitation, which then propagates toward the output facet at the back of the array. </a:t>
            </a:r>
            <a:r>
              <a:rPr lang="en-US" sz="1600">
                <a:solidFill>
                  <a:srgbClr val="0000CC"/>
                </a:solidFill>
              </a:rPr>
              <a:t>( Eisenberg </a:t>
            </a:r>
            <a:r>
              <a:rPr lang="en-US" sz="1600" i="1">
                <a:solidFill>
                  <a:srgbClr val="0000CC"/>
                </a:solidFill>
              </a:rPr>
              <a:t>et al. Phys. Rev. Lett</a:t>
            </a:r>
            <a:r>
              <a:rPr lang="en-US" sz="1600">
                <a:solidFill>
                  <a:srgbClr val="0000CC"/>
                </a:solidFill>
              </a:rPr>
              <a:t>. </a:t>
            </a:r>
            <a:r>
              <a:rPr lang="en-US" sz="1600" b="1">
                <a:solidFill>
                  <a:srgbClr val="0000CC"/>
                </a:solidFill>
              </a:rPr>
              <a:t>81</a:t>
            </a:r>
            <a:r>
              <a:rPr lang="en-US" sz="1600">
                <a:solidFill>
                  <a:srgbClr val="0000CC"/>
                </a:solidFill>
              </a:rPr>
              <a:t>, 3383-3386 (1998)).</a:t>
            </a:r>
            <a:r>
              <a:rPr lang="en-US" sz="200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384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638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46" grpId="0"/>
    </p:bld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p:txBody>
          <a:bodyPr/>
          <a:lstStyle/>
          <a:p>
            <a:r>
              <a:rPr lang="en-US"/>
              <a:t>Experiments in Optical Waveguides</a:t>
            </a:r>
          </a:p>
        </p:txBody>
      </p:sp>
      <p:sp>
        <p:nvSpPr>
          <p:cNvPr id="146435" name="Rectangle 3"/>
          <p:cNvSpPr>
            <a:spLocks noGrp="1" noChangeArrowheads="1"/>
          </p:cNvSpPr>
          <p:nvPr>
            <p:ph type="body" sz="half" idx="1"/>
          </p:nvPr>
        </p:nvSpPr>
        <p:spPr/>
        <p:txBody>
          <a:bodyPr/>
          <a:lstStyle/>
          <a:p>
            <a:pPr marL="0" indent="0">
              <a:buFontTx/>
              <a:buNone/>
            </a:pPr>
            <a:r>
              <a:rPr lang="en-US" sz="2000" dirty="0"/>
              <a:t>Edge-on view of the output facet of the coupled optical waveguide array shown on previous slide.  The input pulse is localized at the center of the array. At low power, pulses propagate linearly and “diffract” across entire array. At intermediate power, nonlinear effects induce some localization. At high power, the pulse remains truly localized and is an example of  </a:t>
            </a:r>
            <a:r>
              <a:rPr lang="en-US" sz="2000" dirty="0" smtClean="0"/>
              <a:t>am ILM </a:t>
            </a:r>
            <a:r>
              <a:rPr lang="en-US" sz="2000" dirty="0"/>
              <a:t>in these systems. </a:t>
            </a:r>
          </a:p>
          <a:p>
            <a:pPr marL="0" indent="0">
              <a:buFontTx/>
              <a:buNone/>
            </a:pPr>
            <a:r>
              <a:rPr lang="en-US" sz="2000" dirty="0">
                <a:solidFill>
                  <a:schemeClr val="accent1">
                    <a:lumMod val="75000"/>
                  </a:schemeClr>
                </a:solidFill>
              </a:rPr>
              <a:t>(</a:t>
            </a:r>
            <a:r>
              <a:rPr lang="en-US" sz="1600" dirty="0">
                <a:solidFill>
                  <a:srgbClr val="0000CC"/>
                </a:solidFill>
              </a:rPr>
              <a:t>After  Eisenberg </a:t>
            </a:r>
            <a:r>
              <a:rPr lang="en-US" sz="1600" i="1" dirty="0">
                <a:solidFill>
                  <a:srgbClr val="0000CC"/>
                </a:solidFill>
              </a:rPr>
              <a:t>et al. Phys. Rev. </a:t>
            </a:r>
            <a:r>
              <a:rPr lang="en-US" sz="1600" i="1" dirty="0" err="1">
                <a:solidFill>
                  <a:srgbClr val="0000CC"/>
                </a:solidFill>
              </a:rPr>
              <a:t>Lett</a:t>
            </a:r>
            <a:r>
              <a:rPr lang="en-US" sz="1600" dirty="0">
                <a:solidFill>
                  <a:srgbClr val="0000CC"/>
                </a:solidFill>
              </a:rPr>
              <a:t>. </a:t>
            </a:r>
            <a:r>
              <a:rPr lang="en-US" sz="1600" b="1" dirty="0">
                <a:solidFill>
                  <a:srgbClr val="0000CC"/>
                </a:solidFill>
              </a:rPr>
              <a:t>81</a:t>
            </a:r>
            <a:r>
              <a:rPr lang="en-US" sz="1600" dirty="0">
                <a:solidFill>
                  <a:srgbClr val="0000CC"/>
                </a:solidFill>
              </a:rPr>
              <a:t>, 3383-3386 (1998)).</a:t>
            </a:r>
            <a:r>
              <a:rPr lang="en-US" sz="2000" dirty="0"/>
              <a:t> </a:t>
            </a:r>
          </a:p>
        </p:txBody>
      </p:sp>
      <p:pic>
        <p:nvPicPr>
          <p:cNvPr id="146438" name="Picture 6" descr="PT_Fig2"/>
          <p:cNvPicPr>
            <a:picLocks noGrp="1" noChangeAspect="1" noChangeArrowheads="1"/>
          </p:cNvPicPr>
          <p:nvPr>
            <p:ph sz="half" idx="2"/>
          </p:nvPr>
        </p:nvPicPr>
        <p:blipFill>
          <a:blip r:embed="rId3" cstate="print"/>
          <a:srcRect/>
          <a:stretch>
            <a:fillRect/>
          </a:stretch>
        </p:blipFill>
        <p:spPr>
          <a:xfrm>
            <a:off x="4648200" y="1752600"/>
            <a:ext cx="4038600" cy="4267200"/>
          </a:xfrm>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464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643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464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5" grpId="0" uiExpand="1" build="p"/>
    </p:bld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1778" name="Rectangle 2"/>
          <p:cNvSpPr>
            <a:spLocks noGrp="1" noChangeArrowheads="1"/>
          </p:cNvSpPr>
          <p:nvPr>
            <p:ph type="title"/>
          </p:nvPr>
        </p:nvSpPr>
        <p:spPr/>
        <p:txBody>
          <a:bodyPr/>
          <a:lstStyle/>
          <a:p>
            <a:r>
              <a:rPr lang="en-US"/>
              <a:t>Where do we stand?</a:t>
            </a:r>
          </a:p>
        </p:txBody>
      </p:sp>
      <p:sp>
        <p:nvSpPr>
          <p:cNvPr id="331779" name="Rectangle 3"/>
          <p:cNvSpPr>
            <a:spLocks noGrp="1" noChangeArrowheads="1"/>
          </p:cNvSpPr>
          <p:nvPr>
            <p:ph type="body" idx="1"/>
          </p:nvPr>
        </p:nvSpPr>
        <p:spPr>
          <a:xfrm>
            <a:off x="457200" y="1600200"/>
            <a:ext cx="8229600" cy="5105400"/>
          </a:xfrm>
        </p:spPr>
        <p:txBody>
          <a:bodyPr/>
          <a:lstStyle/>
          <a:p>
            <a:pPr>
              <a:lnSpc>
                <a:spcPct val="90000"/>
              </a:lnSpc>
            </a:pPr>
            <a:r>
              <a:rPr lang="en-US" dirty="0"/>
              <a:t>After interlude on </a:t>
            </a:r>
            <a:r>
              <a:rPr lang="en-US" dirty="0" smtClean="0"/>
              <a:t>ILMs</a:t>
            </a:r>
            <a:r>
              <a:rPr lang="en-US" dirty="0"/>
              <a:t>, let’s recap what we know.</a:t>
            </a:r>
          </a:p>
          <a:p>
            <a:pPr lvl="1">
              <a:lnSpc>
                <a:spcPct val="90000"/>
              </a:lnSpc>
            </a:pPr>
            <a:r>
              <a:rPr lang="en-US" dirty="0"/>
              <a:t>BECs in 1D OLs are described by the DNLSE</a:t>
            </a:r>
          </a:p>
          <a:p>
            <a:pPr lvl="1">
              <a:lnSpc>
                <a:spcPct val="90000"/>
              </a:lnSpc>
              <a:buFont typeface="Arial" charset="0"/>
              <a:buNone/>
            </a:pPr>
            <a:endParaRPr lang="en-US" dirty="0"/>
          </a:p>
          <a:p>
            <a:pPr lvl="1">
              <a:lnSpc>
                <a:spcPct val="90000"/>
              </a:lnSpc>
              <a:buFont typeface="Arial" charset="0"/>
              <a:buNone/>
            </a:pPr>
            <a:endParaRPr lang="en-US" dirty="0"/>
          </a:p>
          <a:p>
            <a:pPr lvl="1">
              <a:lnSpc>
                <a:spcPct val="90000"/>
              </a:lnSpc>
            </a:pPr>
            <a:r>
              <a:rPr lang="en-US" dirty="0"/>
              <a:t>Based on discussion of </a:t>
            </a:r>
            <a:r>
              <a:rPr lang="en-US" dirty="0" smtClean="0"/>
              <a:t>ILMs</a:t>
            </a:r>
            <a:r>
              <a:rPr lang="en-US" dirty="0"/>
              <a:t>, we expect them to occur—along with linear waves and possibly other excitations—in the BEC in OL.</a:t>
            </a:r>
          </a:p>
          <a:p>
            <a:pPr lvl="1">
              <a:lnSpc>
                <a:spcPct val="90000"/>
              </a:lnSpc>
            </a:pPr>
            <a:r>
              <a:rPr lang="en-US" dirty="0"/>
              <a:t>Is this expectation confirmed? If so, what are properties of BEC </a:t>
            </a:r>
            <a:r>
              <a:rPr lang="en-US" dirty="0" smtClean="0"/>
              <a:t>ILMs </a:t>
            </a:r>
            <a:r>
              <a:rPr lang="en-US" dirty="0"/>
              <a:t>and other excitations?</a:t>
            </a:r>
          </a:p>
          <a:p>
            <a:pPr lvl="1">
              <a:lnSpc>
                <a:spcPct val="90000"/>
              </a:lnSpc>
              <a:buFont typeface="Arial" charset="0"/>
              <a:buNone/>
            </a:pPr>
            <a:r>
              <a:rPr lang="en-US" dirty="0"/>
              <a:t> </a:t>
            </a:r>
          </a:p>
        </p:txBody>
      </p:sp>
      <p:pic>
        <p:nvPicPr>
          <p:cNvPr id="331780" name="Picture 4"/>
          <p:cNvPicPr>
            <a:picLocks noChangeAspect="1" noChangeArrowheads="1"/>
          </p:cNvPicPr>
          <p:nvPr/>
        </p:nvPicPr>
        <p:blipFill>
          <a:blip r:embed="rId3" cstate="print"/>
          <a:srcRect/>
          <a:stretch>
            <a:fillRect/>
          </a:stretch>
        </p:blipFill>
        <p:spPr bwMode="auto">
          <a:xfrm>
            <a:off x="1600200" y="3048000"/>
            <a:ext cx="5334000" cy="898525"/>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Little History with Pasquale</a:t>
            </a:r>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533401" y="1644649"/>
            <a:ext cx="8073674" cy="472646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3346" name="Rectangle 2"/>
          <p:cNvSpPr>
            <a:spLocks noGrp="1" noChangeArrowheads="1"/>
          </p:cNvSpPr>
          <p:nvPr>
            <p:ph type="title"/>
          </p:nvPr>
        </p:nvSpPr>
        <p:spPr/>
        <p:txBody>
          <a:bodyPr/>
          <a:lstStyle/>
          <a:p>
            <a:r>
              <a:rPr lang="en-US"/>
              <a:t>Excitations of BECs in OLs</a:t>
            </a:r>
          </a:p>
        </p:txBody>
      </p:sp>
      <p:pic>
        <p:nvPicPr>
          <p:cNvPr id="313348" name="Picture 4"/>
          <p:cNvPicPr>
            <a:picLocks noGrp="1" noChangeAspect="1" noChangeArrowheads="1"/>
          </p:cNvPicPr>
          <p:nvPr>
            <p:ph type="body" idx="1"/>
          </p:nvPr>
        </p:nvPicPr>
        <p:blipFill>
          <a:blip r:embed="rId3" cstate="print"/>
          <a:srcRect/>
          <a:stretch>
            <a:fillRect/>
          </a:stretch>
        </p:blipFill>
        <p:spPr>
          <a:xfrm>
            <a:off x="2362200" y="1371600"/>
            <a:ext cx="4267200" cy="3078163"/>
          </a:xfrm>
          <a:noFill/>
          <a:ln/>
        </p:spPr>
      </p:pic>
      <p:sp>
        <p:nvSpPr>
          <p:cNvPr id="313349" name="Text Box 5"/>
          <p:cNvSpPr txBox="1">
            <a:spLocks noChangeArrowheads="1"/>
          </p:cNvSpPr>
          <p:nvPr/>
        </p:nvSpPr>
        <p:spPr bwMode="auto">
          <a:xfrm>
            <a:off x="914400" y="6019800"/>
            <a:ext cx="7543800" cy="312738"/>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1600" dirty="0">
                <a:solidFill>
                  <a:srgbClr val="0000CC"/>
                </a:solidFill>
              </a:rPr>
              <a:t>Fig. 2 from </a:t>
            </a:r>
            <a:r>
              <a:rPr lang="en-US" sz="1600" dirty="0" smtClean="0">
                <a:solidFill>
                  <a:srgbClr val="0000CC"/>
                </a:solidFill>
              </a:rPr>
              <a:t>A. </a:t>
            </a:r>
            <a:r>
              <a:rPr lang="en-US" sz="1600" dirty="0">
                <a:solidFill>
                  <a:srgbClr val="0000CC"/>
                </a:solidFill>
              </a:rPr>
              <a:t>Trombettoni and A. </a:t>
            </a:r>
            <a:r>
              <a:rPr lang="en-US" sz="1600" dirty="0" err="1">
                <a:solidFill>
                  <a:srgbClr val="0000CC"/>
                </a:solidFill>
              </a:rPr>
              <a:t>Smerzi</a:t>
            </a:r>
            <a:r>
              <a:rPr lang="en-US" sz="1600" dirty="0">
                <a:solidFill>
                  <a:srgbClr val="0000CC"/>
                </a:solidFill>
              </a:rPr>
              <a:t>,</a:t>
            </a:r>
            <a:r>
              <a:rPr lang="en-US" sz="1600" i="1" dirty="0">
                <a:solidFill>
                  <a:srgbClr val="0000CC"/>
                </a:solidFill>
              </a:rPr>
              <a:t> PRL</a:t>
            </a:r>
            <a:r>
              <a:rPr lang="en-US" sz="1600" dirty="0">
                <a:solidFill>
                  <a:srgbClr val="0000CC"/>
                </a:solidFill>
              </a:rPr>
              <a:t> </a:t>
            </a:r>
            <a:r>
              <a:rPr lang="en-US" sz="1600" b="1" dirty="0">
                <a:solidFill>
                  <a:srgbClr val="0000CC"/>
                </a:solidFill>
              </a:rPr>
              <a:t>86</a:t>
            </a:r>
            <a:r>
              <a:rPr lang="en-US" sz="1600" dirty="0">
                <a:solidFill>
                  <a:srgbClr val="0000CC"/>
                </a:solidFill>
              </a:rPr>
              <a:t>, 2353 (2001)</a:t>
            </a:r>
          </a:p>
        </p:txBody>
      </p:sp>
      <p:sp>
        <p:nvSpPr>
          <p:cNvPr id="313350" name="Text Box 6"/>
          <p:cNvSpPr txBox="1">
            <a:spLocks noChangeArrowheads="1"/>
          </p:cNvSpPr>
          <p:nvPr/>
        </p:nvSpPr>
        <p:spPr bwMode="auto">
          <a:xfrm>
            <a:off x="381000" y="4572000"/>
            <a:ext cx="8763000" cy="1190625"/>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2000" dirty="0"/>
              <a:t>     Notice that there exist many kinds of excitations, depending on parameters—</a:t>
            </a:r>
            <a:r>
              <a:rPr lang="en-US" sz="2000" dirty="0" err="1"/>
              <a:t>eg</a:t>
            </a:r>
            <a:r>
              <a:rPr lang="en-US" sz="2000" dirty="0"/>
              <a:t>, for </a:t>
            </a:r>
            <a:r>
              <a:rPr lang="en-US" sz="2000" i="1" dirty="0" err="1"/>
              <a:t>cosp</a:t>
            </a:r>
            <a:r>
              <a:rPr lang="en-US" sz="2000" dirty="0"/>
              <a:t>=-0.5, as </a:t>
            </a:r>
            <a:r>
              <a:rPr lang="el-GR" sz="2000" dirty="0">
                <a:cs typeface="Arial" charset="0"/>
              </a:rPr>
              <a:t>Λ</a:t>
            </a:r>
            <a:r>
              <a:rPr lang="en-US" sz="2000" dirty="0">
                <a:cs typeface="Arial" charset="0"/>
              </a:rPr>
              <a:t> ~</a:t>
            </a:r>
            <a:r>
              <a:rPr lang="el-GR" sz="2000" dirty="0">
                <a:cs typeface="Arial" charset="0"/>
              </a:rPr>
              <a:t>λ</a:t>
            </a:r>
            <a:r>
              <a:rPr lang="en-US" sz="2000" dirty="0">
                <a:cs typeface="Arial" charset="0"/>
              </a:rPr>
              <a:t>N is increased, one sees linear excitations (</a:t>
            </a:r>
            <a:r>
              <a:rPr lang="el-GR" sz="2000" dirty="0">
                <a:cs typeface="Arial" charset="0"/>
              </a:rPr>
              <a:t>ω</a:t>
            </a:r>
            <a:r>
              <a:rPr lang="en-US" sz="2000" dirty="0">
                <a:cs typeface="Arial" charset="0"/>
              </a:rPr>
              <a:t>~k</a:t>
            </a:r>
            <a:r>
              <a:rPr lang="en-US" sz="2000" baseline="30000" dirty="0">
                <a:cs typeface="Arial" charset="0"/>
              </a:rPr>
              <a:t>2</a:t>
            </a:r>
            <a:r>
              <a:rPr lang="en-US" sz="2000" dirty="0">
                <a:cs typeface="Arial" charset="0"/>
              </a:rPr>
              <a:t>), then localized moving breathers that become </a:t>
            </a:r>
            <a:r>
              <a:rPr lang="en-US" sz="2000" dirty="0" err="1">
                <a:cs typeface="Arial" charset="0"/>
              </a:rPr>
              <a:t>solitons</a:t>
            </a:r>
            <a:r>
              <a:rPr lang="en-US" sz="2000" dirty="0">
                <a:cs typeface="Arial" charset="0"/>
              </a:rPr>
              <a:t> along a single line in the plane, then “self-trapped states” = </a:t>
            </a:r>
            <a:r>
              <a:rPr lang="en-US" sz="2000" dirty="0" smtClean="0">
                <a:cs typeface="Arial" charset="0"/>
              </a:rPr>
              <a:t>ILMs</a:t>
            </a:r>
            <a:r>
              <a:rPr lang="en-US" sz="2000" dirty="0">
                <a:cs typeface="Arial" charset="0"/>
              </a:rPr>
              <a:t>.</a:t>
            </a:r>
            <a:endParaRPr lang="el-GR" sz="2000" dirty="0">
              <a:cs typeface="Arial" charset="0"/>
            </a:endParaRPr>
          </a:p>
        </p:txBody>
      </p:sp>
      <p:sp>
        <p:nvSpPr>
          <p:cNvPr id="313351" name="Line 7"/>
          <p:cNvSpPr>
            <a:spLocks noChangeShapeType="1"/>
          </p:cNvSpPr>
          <p:nvPr/>
        </p:nvSpPr>
        <p:spPr bwMode="auto">
          <a:xfrm flipV="1">
            <a:off x="3733800" y="1828800"/>
            <a:ext cx="0" cy="2209800"/>
          </a:xfrm>
          <a:prstGeom prst="line">
            <a:avLst/>
          </a:prstGeom>
          <a:noFill/>
          <a:ln w="28575">
            <a:solidFill>
              <a:srgbClr val="CC0000"/>
            </a:solidFill>
            <a:round/>
            <a:headEnd/>
            <a:tailEnd/>
          </a:ln>
          <a:effectLst/>
        </p:spPr>
        <p:txBody>
          <a:bodyPr/>
          <a:lstStyle/>
          <a:p>
            <a:endParaRPr lang="en-US"/>
          </a:p>
        </p:txBody>
      </p:sp>
      <p:sp>
        <p:nvSpPr>
          <p:cNvPr id="7" name="TextBox 6"/>
          <p:cNvSpPr txBox="1"/>
          <p:nvPr/>
        </p:nvSpPr>
        <p:spPr>
          <a:xfrm>
            <a:off x="6400800" y="1828800"/>
            <a:ext cx="2209800" cy="480131"/>
          </a:xfrm>
          <a:prstGeom prst="rect">
            <a:avLst/>
          </a:prstGeom>
          <a:noFill/>
        </p:spPr>
        <p:txBody>
          <a:bodyPr wrap="square" rtlCol="0">
            <a:spAutoFit/>
          </a:bodyPr>
          <a:lstStyle/>
          <a:p>
            <a:pPr>
              <a:buNone/>
            </a:pPr>
            <a:r>
              <a:rPr lang="en-US" dirty="0" smtClean="0">
                <a:solidFill>
                  <a:srgbClr val="FF0000"/>
                </a:solidFill>
              </a:rPr>
              <a:t>ILMs</a:t>
            </a:r>
            <a:endParaRPr lang="en-US" dirty="0">
              <a:solidFill>
                <a:srgbClr val="FF0000"/>
              </a:solidFill>
            </a:endParaRPr>
          </a:p>
        </p:txBody>
      </p:sp>
      <p:cxnSp>
        <p:nvCxnSpPr>
          <p:cNvPr id="9" name="Straight Arrow Connector 8"/>
          <p:cNvCxnSpPr/>
          <p:nvPr/>
        </p:nvCxnSpPr>
        <p:spPr bwMode="auto">
          <a:xfrm rot="10800000" flipV="1">
            <a:off x="4725988" y="2133600"/>
            <a:ext cx="1598612" cy="457200"/>
          </a:xfrm>
          <a:prstGeom prst="straightConnector1">
            <a:avLst/>
          </a:prstGeom>
          <a:noFill/>
          <a:ln w="9525" cap="flat" cmpd="sng" algn="ctr">
            <a:noFill/>
            <a:prstDash val="solid"/>
            <a:round/>
            <a:headEnd type="none" w="med" len="med"/>
            <a:tailEnd type="arrow"/>
          </a:ln>
          <a:effectLst/>
        </p:spPr>
      </p:cxnSp>
      <p:cxnSp>
        <p:nvCxnSpPr>
          <p:cNvPr id="12" name="Straight Arrow Connector 11"/>
          <p:cNvCxnSpPr/>
          <p:nvPr/>
        </p:nvCxnSpPr>
        <p:spPr bwMode="auto">
          <a:xfrm rot="10800000" flipV="1">
            <a:off x="5181600" y="2133600"/>
            <a:ext cx="1371600" cy="445734"/>
          </a:xfrm>
          <a:prstGeom prst="straightConnector1">
            <a:avLst/>
          </a:prstGeom>
          <a:noFill/>
          <a:ln w="9525" cap="flat" cmpd="sng" algn="ctr">
            <a:noFill/>
            <a:prstDash val="solid"/>
            <a:round/>
            <a:headEnd type="none" w="med" len="med"/>
            <a:tailEnd type="arrow"/>
          </a:ln>
          <a:effectLst/>
        </p:spPr>
      </p:cxnSp>
      <p:cxnSp>
        <p:nvCxnSpPr>
          <p:cNvPr id="14" name="Straight Arrow Connector 13"/>
          <p:cNvCxnSpPr/>
          <p:nvPr/>
        </p:nvCxnSpPr>
        <p:spPr bwMode="auto">
          <a:xfrm flipV="1">
            <a:off x="4648200" y="2209800"/>
            <a:ext cx="762000" cy="152400"/>
          </a:xfrm>
          <a:prstGeom prst="straightConnector1">
            <a:avLst/>
          </a:prstGeom>
          <a:noFill/>
          <a:ln w="9525" cap="flat" cmpd="sng" algn="ctr">
            <a:noFill/>
            <a:prstDash val="solid"/>
            <a:round/>
            <a:headEnd type="none" w="med" len="med"/>
            <a:tailEnd type="arrow"/>
          </a:ln>
          <a:effectLst/>
        </p:spPr>
      </p:cxnSp>
      <p:cxnSp>
        <p:nvCxnSpPr>
          <p:cNvPr id="17" name="Straight Arrow Connector 16"/>
          <p:cNvCxnSpPr/>
          <p:nvPr/>
        </p:nvCxnSpPr>
        <p:spPr bwMode="auto">
          <a:xfrm rot="10800000" flipV="1">
            <a:off x="4953000" y="2057400"/>
            <a:ext cx="1371600" cy="457200"/>
          </a:xfrm>
          <a:prstGeom prst="straightConnector1">
            <a:avLst/>
          </a:prstGeom>
          <a:noFill/>
          <a:ln w="9525" cap="flat" cmpd="sng" algn="ctr">
            <a:noFill/>
            <a:prstDash val="solid"/>
            <a:round/>
            <a:headEnd type="none" w="med" len="med"/>
            <a:tailEnd type="arrow"/>
          </a:ln>
          <a:effectLst/>
        </p:spPr>
      </p:cxnSp>
      <p:cxnSp>
        <p:nvCxnSpPr>
          <p:cNvPr id="21" name="Straight Arrow Connector 20"/>
          <p:cNvCxnSpPr/>
          <p:nvPr/>
        </p:nvCxnSpPr>
        <p:spPr bwMode="auto">
          <a:xfrm rot="5400000" flipH="1" flipV="1">
            <a:off x="4800600" y="2590800"/>
            <a:ext cx="1588" cy="1588"/>
          </a:xfrm>
          <a:prstGeom prst="straightConnector1">
            <a:avLst/>
          </a:prstGeom>
          <a:noFill/>
          <a:ln w="9525" cap="flat" cmpd="sng" algn="ctr">
            <a:noFill/>
            <a:prstDash val="solid"/>
            <a:round/>
            <a:headEnd type="none" w="med" len="med"/>
            <a:tailEnd type="arrow"/>
          </a:ln>
          <a:effectLst/>
        </p:spPr>
      </p:cxnSp>
      <p:cxnSp>
        <p:nvCxnSpPr>
          <p:cNvPr id="26" name="Straight Arrow Connector 25"/>
          <p:cNvCxnSpPr/>
          <p:nvPr/>
        </p:nvCxnSpPr>
        <p:spPr bwMode="auto">
          <a:xfrm>
            <a:off x="6324600" y="2133600"/>
            <a:ext cx="914400" cy="914400"/>
          </a:xfrm>
          <a:prstGeom prst="straightConnector1">
            <a:avLst/>
          </a:prstGeom>
          <a:noFill/>
          <a:ln w="9525" cap="flat" cmpd="sng" algn="ctr">
            <a:noFill/>
            <a:prstDash val="solid"/>
            <a:round/>
            <a:headEnd type="none" w="med" len="med"/>
            <a:tailEnd type="arrow"/>
          </a:ln>
          <a:effectLst/>
        </p:spPr>
      </p:cxnSp>
      <p:cxnSp>
        <p:nvCxnSpPr>
          <p:cNvPr id="32" name="Straight Arrow Connector 31"/>
          <p:cNvCxnSpPr/>
          <p:nvPr/>
        </p:nvCxnSpPr>
        <p:spPr bwMode="auto">
          <a:xfrm>
            <a:off x="8001000" y="2514600"/>
            <a:ext cx="914400" cy="914400"/>
          </a:xfrm>
          <a:prstGeom prst="straightConnector1">
            <a:avLst/>
          </a:prstGeom>
          <a:noFill/>
          <a:ln w="9525" cap="flat" cmpd="sng" algn="ctr">
            <a:noFill/>
            <a:prstDash val="solid"/>
            <a:round/>
            <a:headEnd type="none" w="med" len="med"/>
            <a:tailEnd type="arrow"/>
          </a:ln>
          <a:effectLst/>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1334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1335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13351"/>
                                        </p:tgtEl>
                                        <p:attrNameLst>
                                          <p:attrName>style.visibility</p:attrName>
                                        </p:attrNameLst>
                                      </p:cBhvr>
                                      <p:to>
                                        <p:strVal val="visible"/>
                                      </p:to>
                                    </p:set>
                                    <p:anim calcmode="lin" valueType="num">
                                      <p:cBhvr additive="base">
                                        <p:cTn id="13" dur="500" fill="hold"/>
                                        <p:tgtEl>
                                          <p:spTgt spid="313351"/>
                                        </p:tgtEl>
                                        <p:attrNameLst>
                                          <p:attrName>ppt_x</p:attrName>
                                        </p:attrNameLst>
                                      </p:cBhvr>
                                      <p:tavLst>
                                        <p:tav tm="0">
                                          <p:val>
                                            <p:strVal val="#ppt_x"/>
                                          </p:val>
                                        </p:tav>
                                        <p:tav tm="100000">
                                          <p:val>
                                            <p:strVal val="#ppt_x"/>
                                          </p:val>
                                        </p:tav>
                                      </p:tavLst>
                                    </p:anim>
                                    <p:anim calcmode="lin" valueType="num">
                                      <p:cBhvr additive="base">
                                        <p:cTn id="14" dur="500" fill="hold"/>
                                        <p:tgtEl>
                                          <p:spTgt spid="3133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3350" grpId="0"/>
      <p:bldP spid="313351" grpId="0" animBg="1"/>
    </p:bld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457200" y="0"/>
            <a:ext cx="8229600" cy="1143000"/>
          </a:xfrm>
        </p:spPr>
        <p:txBody>
          <a:bodyPr/>
          <a:lstStyle/>
          <a:p>
            <a:r>
              <a:rPr lang="en-US" sz="3300"/>
              <a:t>Excitations of BECs in OLs and their interactions</a:t>
            </a:r>
            <a:fld id="{AD8D6EF7-58EA-4BDC-9B9E-41F88CE15545}" type="slidenum">
              <a:rPr lang="en-US" sz="3300"/>
              <a:pPr/>
              <a:t>21</a:t>
            </a:fld>
            <a:fld id="{7915DC85-0858-4FF7-B1CD-8EA6BDBB59D3}" type="slidenum">
              <a:rPr lang="en-US" sz="3300"/>
              <a:pPr/>
              <a:t>21</a:t>
            </a:fld>
            <a:endParaRPr lang="en-US" sz="3300"/>
          </a:p>
        </p:txBody>
      </p:sp>
      <p:pic>
        <p:nvPicPr>
          <p:cNvPr id="289802" name="Picture 10"/>
          <p:cNvPicPr>
            <a:picLocks noChangeAspect="1" noChangeArrowheads="1"/>
          </p:cNvPicPr>
          <p:nvPr/>
        </p:nvPicPr>
        <p:blipFill>
          <a:blip r:embed="rId3" cstate="print"/>
          <a:srcRect/>
          <a:stretch>
            <a:fillRect/>
          </a:stretch>
        </p:blipFill>
        <p:spPr bwMode="auto">
          <a:xfrm>
            <a:off x="4648200" y="1143000"/>
            <a:ext cx="4165600" cy="4752975"/>
          </a:xfrm>
          <a:prstGeom prst="rect">
            <a:avLst/>
          </a:prstGeom>
          <a:noFill/>
          <a:ln w="9525" algn="ctr">
            <a:noFill/>
            <a:miter lim="800000"/>
            <a:headEnd/>
            <a:tailEnd/>
          </a:ln>
          <a:effectLst/>
        </p:spPr>
      </p:pic>
      <p:sp>
        <p:nvSpPr>
          <p:cNvPr id="289803" name="Text Box 11"/>
          <p:cNvSpPr txBox="1">
            <a:spLocks noChangeArrowheads="1"/>
          </p:cNvSpPr>
          <p:nvPr/>
        </p:nvSpPr>
        <p:spPr bwMode="auto">
          <a:xfrm>
            <a:off x="1143000" y="5943600"/>
            <a:ext cx="7162800" cy="312738"/>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1600">
                <a:solidFill>
                  <a:srgbClr val="0000CC"/>
                </a:solidFill>
              </a:rPr>
              <a:t>Fig  2 from Ng </a:t>
            </a:r>
            <a:r>
              <a:rPr lang="en-US" sz="1600" i="1">
                <a:solidFill>
                  <a:srgbClr val="0000CC"/>
                </a:solidFill>
              </a:rPr>
              <a:t>et al.</a:t>
            </a:r>
            <a:r>
              <a:rPr lang="en-US" sz="1600">
                <a:solidFill>
                  <a:srgbClr val="0000CC"/>
                </a:solidFill>
              </a:rPr>
              <a:t>, </a:t>
            </a:r>
            <a:r>
              <a:rPr lang="en-US" sz="1600" i="1">
                <a:solidFill>
                  <a:srgbClr val="0000CC"/>
                </a:solidFill>
              </a:rPr>
              <a:t>New J. Phys</a:t>
            </a:r>
            <a:r>
              <a:rPr lang="en-US" sz="1600">
                <a:solidFill>
                  <a:srgbClr val="0000CC"/>
                </a:solidFill>
              </a:rPr>
              <a:t> </a:t>
            </a:r>
            <a:r>
              <a:rPr lang="en-US" sz="1600" b="1">
                <a:solidFill>
                  <a:srgbClr val="0000CC"/>
                </a:solidFill>
              </a:rPr>
              <a:t>11</a:t>
            </a:r>
            <a:r>
              <a:rPr lang="en-US" sz="1600">
                <a:solidFill>
                  <a:srgbClr val="0000CC"/>
                </a:solidFill>
              </a:rPr>
              <a:t>, 073045 (2009).</a:t>
            </a:r>
          </a:p>
        </p:txBody>
      </p:sp>
      <p:sp>
        <p:nvSpPr>
          <p:cNvPr id="289804" name="Text Box 12"/>
          <p:cNvSpPr txBox="1">
            <a:spLocks noChangeArrowheads="1"/>
          </p:cNvSpPr>
          <p:nvPr/>
        </p:nvSpPr>
        <p:spPr bwMode="auto">
          <a:xfrm>
            <a:off x="0" y="1143000"/>
            <a:ext cx="5105400" cy="4985980"/>
          </a:xfrm>
          <a:prstGeom prst="rect">
            <a:avLst/>
          </a:prstGeom>
          <a:noFill/>
          <a:ln w="9525" algn="ctr">
            <a:noFill/>
            <a:miter lim="800000"/>
            <a:headEnd/>
            <a:tailEnd/>
          </a:ln>
          <a:effectLst/>
        </p:spPr>
        <p:txBody>
          <a:bodyPr>
            <a:spAutoFit/>
          </a:bodyPr>
          <a:lstStyle/>
          <a:p>
            <a:pPr marL="342900" indent="-342900">
              <a:spcBef>
                <a:spcPct val="50000"/>
              </a:spcBef>
              <a:buFontTx/>
              <a:buNone/>
            </a:pPr>
            <a:endParaRPr lang="en-US" sz="2000" dirty="0"/>
          </a:p>
          <a:p>
            <a:pPr marL="342900" indent="-342900">
              <a:spcBef>
                <a:spcPct val="50000"/>
              </a:spcBef>
              <a:buFontTx/>
              <a:buNone/>
            </a:pPr>
            <a:r>
              <a:rPr lang="en-US" sz="2000" dirty="0"/>
              <a:t>     Results of Ng et al (Geisel group) confirm for extended systems (M ~ 300) that </a:t>
            </a:r>
            <a:r>
              <a:rPr lang="en-US" sz="2000" dirty="0" smtClean="0"/>
              <a:t>ILMs </a:t>
            </a:r>
            <a:r>
              <a:rPr lang="en-US" sz="2000" dirty="0"/>
              <a:t>are not formed at small </a:t>
            </a:r>
            <a:r>
              <a:rPr lang="el-GR" sz="2000" dirty="0">
                <a:cs typeface="Arial" charset="0"/>
              </a:rPr>
              <a:t>Λ</a:t>
            </a:r>
            <a:r>
              <a:rPr lang="en-US" sz="2000" dirty="0">
                <a:cs typeface="Arial" charset="0"/>
              </a:rPr>
              <a:t> (=</a:t>
            </a:r>
            <a:r>
              <a:rPr lang="el-GR" sz="2000" dirty="0">
                <a:cs typeface="Arial" charset="0"/>
              </a:rPr>
              <a:t>λ</a:t>
            </a:r>
            <a:r>
              <a:rPr lang="en-US" sz="2000" dirty="0">
                <a:cs typeface="Arial" charset="0"/>
              </a:rPr>
              <a:t>N/M) but are readily formed at large </a:t>
            </a:r>
            <a:r>
              <a:rPr lang="el-GR" sz="2000" dirty="0">
                <a:cs typeface="Arial" charset="0"/>
              </a:rPr>
              <a:t>Λ</a:t>
            </a:r>
            <a:r>
              <a:rPr lang="en-US" sz="2000" dirty="0">
                <a:cs typeface="Arial" charset="0"/>
              </a:rPr>
              <a:t>.</a:t>
            </a:r>
          </a:p>
          <a:p>
            <a:pPr marL="342900" indent="-342900">
              <a:spcBef>
                <a:spcPct val="50000"/>
              </a:spcBef>
              <a:buFontTx/>
              <a:buNone/>
            </a:pPr>
            <a:r>
              <a:rPr lang="en-US" sz="2000" dirty="0">
                <a:cs typeface="Arial" charset="0"/>
              </a:rPr>
              <a:t>    Note that other excitations (linear waves and traveling breathers) are typically “trapped” between the </a:t>
            </a:r>
            <a:r>
              <a:rPr lang="en-US" sz="2000" dirty="0" smtClean="0">
                <a:cs typeface="Arial" charset="0"/>
              </a:rPr>
              <a:t>ILMs</a:t>
            </a:r>
            <a:r>
              <a:rPr lang="en-US" sz="2000" dirty="0">
                <a:cs typeface="Arial" charset="0"/>
              </a:rPr>
              <a:t>, although sometimes they appear to pass through.</a:t>
            </a:r>
          </a:p>
          <a:p>
            <a:pPr marL="342900" indent="-342900">
              <a:spcBef>
                <a:spcPct val="50000"/>
              </a:spcBef>
              <a:buFontTx/>
              <a:buNone/>
            </a:pPr>
            <a:r>
              <a:rPr lang="en-US" sz="2000" dirty="0">
                <a:cs typeface="Arial" charset="0"/>
              </a:rPr>
              <a:t>     This is consistent with results in other </a:t>
            </a:r>
            <a:r>
              <a:rPr lang="en-US" sz="2000" dirty="0" smtClean="0">
                <a:cs typeface="Arial" charset="0"/>
              </a:rPr>
              <a:t>ILM-bearing </a:t>
            </a:r>
            <a:r>
              <a:rPr lang="en-US" sz="2000" dirty="0">
                <a:cs typeface="Arial" charset="0"/>
              </a:rPr>
              <a:t>systems: at low incident energy of interaction, </a:t>
            </a:r>
            <a:r>
              <a:rPr lang="en-US" sz="2000" dirty="0" smtClean="0">
                <a:cs typeface="Arial" charset="0"/>
              </a:rPr>
              <a:t>ILM </a:t>
            </a:r>
            <a:r>
              <a:rPr lang="en-US" sz="2000" dirty="0">
                <a:cs typeface="Arial" charset="0"/>
              </a:rPr>
              <a:t>reflects other excitation but at higher energy, at least some of amplitude can be transmitted: </a:t>
            </a:r>
            <a:r>
              <a:rPr lang="en-US" sz="2000" dirty="0">
                <a:solidFill>
                  <a:srgbClr val="FF0000"/>
                </a:solidFill>
                <a:cs typeface="Arial" charset="0"/>
              </a:rPr>
              <a:t>How can we understand this?</a:t>
            </a:r>
            <a:r>
              <a:rPr lang="en-US" sz="2000" dirty="0">
                <a:cs typeface="Arial" charset="0"/>
              </a:rPr>
              <a:t> </a:t>
            </a:r>
            <a:endParaRPr lang="el-GR" sz="2000" dirty="0">
              <a:cs typeface="Arial" charset="0"/>
            </a:endParaRPr>
          </a:p>
        </p:txBody>
      </p:sp>
      <p:sp>
        <p:nvSpPr>
          <p:cNvPr id="289805" name="Line 13"/>
          <p:cNvSpPr>
            <a:spLocks noChangeShapeType="1"/>
          </p:cNvSpPr>
          <p:nvPr/>
        </p:nvSpPr>
        <p:spPr bwMode="auto">
          <a:xfrm>
            <a:off x="1524000" y="3581400"/>
            <a:ext cx="4648200" cy="1447800"/>
          </a:xfrm>
          <a:prstGeom prst="line">
            <a:avLst/>
          </a:prstGeom>
          <a:noFill/>
          <a:ln w="28575">
            <a:solidFill>
              <a:srgbClr val="FF0000"/>
            </a:solidFill>
            <a:round/>
            <a:headEnd/>
            <a:tailEnd type="triangle" w="med" len="med"/>
          </a:ln>
          <a:effectLst/>
        </p:spPr>
        <p:txBody>
          <a:bodyPr/>
          <a:lstStyle/>
          <a:p>
            <a:endParaRPr lang="en-US"/>
          </a:p>
        </p:txBody>
      </p:sp>
      <p:sp>
        <p:nvSpPr>
          <p:cNvPr id="289806" name="Line 14"/>
          <p:cNvSpPr>
            <a:spLocks noChangeShapeType="1"/>
          </p:cNvSpPr>
          <p:nvPr/>
        </p:nvSpPr>
        <p:spPr bwMode="auto">
          <a:xfrm>
            <a:off x="4267200" y="3886200"/>
            <a:ext cx="2438400" cy="1295400"/>
          </a:xfrm>
          <a:prstGeom prst="line">
            <a:avLst/>
          </a:prstGeom>
          <a:noFill/>
          <a:ln w="28575">
            <a:solidFill>
              <a:srgbClr val="0099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98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980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289805"/>
                                        </p:tgtEl>
                                      </p:cBhvr>
                                    </p:animEffect>
                                    <p:set>
                                      <p:cBhvr>
                                        <p:cTn id="15" dur="1" fill="hold">
                                          <p:stCondLst>
                                            <p:cond delay="499"/>
                                          </p:stCondLst>
                                        </p:cTn>
                                        <p:tgtEl>
                                          <p:spTgt spid="289805"/>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3" presetClass="exit" presetSubtype="10" fill="hold" grpId="1" nodeType="clickEffect">
                                  <p:stCondLst>
                                    <p:cond delay="0"/>
                                  </p:stCondLst>
                                  <p:childTnLst>
                                    <p:animEffect transition="out" filter="blinds(horizontal)">
                                      <p:cBhvr>
                                        <p:cTn id="19" dur="500"/>
                                        <p:tgtEl>
                                          <p:spTgt spid="289806"/>
                                        </p:tgtEl>
                                      </p:cBhvr>
                                    </p:animEffect>
                                    <p:set>
                                      <p:cBhvr>
                                        <p:cTn id="20" dur="1" fill="hold">
                                          <p:stCondLst>
                                            <p:cond delay="499"/>
                                          </p:stCondLst>
                                        </p:cTn>
                                        <p:tgtEl>
                                          <p:spTgt spid="28980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05" grpId="0" animBg="1"/>
      <p:bldP spid="289805" grpId="1" animBg="1"/>
      <p:bldP spid="289806" grpId="0" animBg="1"/>
      <p:bldP spid="289806" grpId="1" animBg="1"/>
    </p:bld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1842" name="Rectangle 2"/>
          <p:cNvSpPr>
            <a:spLocks noGrp="1" noChangeArrowheads="1"/>
          </p:cNvSpPr>
          <p:nvPr>
            <p:ph type="title"/>
          </p:nvPr>
        </p:nvSpPr>
        <p:spPr>
          <a:xfrm>
            <a:off x="381000" y="0"/>
            <a:ext cx="8229600" cy="1143000"/>
          </a:xfrm>
        </p:spPr>
        <p:txBody>
          <a:bodyPr/>
          <a:lstStyle/>
          <a:p>
            <a:r>
              <a:rPr lang="en-US" sz="3300"/>
              <a:t>Excitations of BECs in OLs and their interactions</a:t>
            </a:r>
          </a:p>
        </p:txBody>
      </p:sp>
      <p:pic>
        <p:nvPicPr>
          <p:cNvPr id="291846" name="Picture 6"/>
          <p:cNvPicPr>
            <a:picLocks noChangeAspect="1" noChangeArrowheads="1"/>
          </p:cNvPicPr>
          <p:nvPr/>
        </p:nvPicPr>
        <p:blipFill>
          <a:blip r:embed="rId3" cstate="print"/>
          <a:srcRect/>
          <a:stretch>
            <a:fillRect/>
          </a:stretch>
        </p:blipFill>
        <p:spPr bwMode="auto">
          <a:xfrm>
            <a:off x="5334000" y="1219200"/>
            <a:ext cx="2857500" cy="4305300"/>
          </a:xfrm>
          <a:prstGeom prst="rect">
            <a:avLst/>
          </a:prstGeom>
          <a:noFill/>
          <a:ln w="9525" algn="ctr">
            <a:noFill/>
            <a:miter lim="800000"/>
            <a:headEnd/>
            <a:tailEnd/>
          </a:ln>
          <a:effectLst/>
        </p:spPr>
      </p:pic>
      <p:sp>
        <p:nvSpPr>
          <p:cNvPr id="291847" name="Text Box 7"/>
          <p:cNvSpPr txBox="1">
            <a:spLocks noChangeArrowheads="1"/>
          </p:cNvSpPr>
          <p:nvPr/>
        </p:nvSpPr>
        <p:spPr bwMode="auto">
          <a:xfrm>
            <a:off x="1143000" y="5946775"/>
            <a:ext cx="7315200" cy="911225"/>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1600" dirty="0">
                <a:solidFill>
                  <a:srgbClr val="0000CC"/>
                </a:solidFill>
              </a:rPr>
              <a:t>Fig  5 from Ng </a:t>
            </a:r>
            <a:r>
              <a:rPr lang="en-US" sz="1600" i="1" dirty="0">
                <a:solidFill>
                  <a:srgbClr val="0000CC"/>
                </a:solidFill>
              </a:rPr>
              <a:t>et al.</a:t>
            </a:r>
            <a:r>
              <a:rPr lang="en-US" sz="1600" dirty="0">
                <a:solidFill>
                  <a:srgbClr val="0000CC"/>
                </a:solidFill>
              </a:rPr>
              <a:t>, </a:t>
            </a:r>
            <a:r>
              <a:rPr lang="en-US" sz="1600" i="1" dirty="0">
                <a:solidFill>
                  <a:srgbClr val="0000CC"/>
                </a:solidFill>
              </a:rPr>
              <a:t>New J. Phys</a:t>
            </a:r>
            <a:r>
              <a:rPr lang="en-US" sz="1600" dirty="0">
                <a:solidFill>
                  <a:srgbClr val="0000CC"/>
                </a:solidFill>
              </a:rPr>
              <a:t> </a:t>
            </a:r>
            <a:r>
              <a:rPr lang="en-US" sz="1600" b="1" dirty="0">
                <a:solidFill>
                  <a:srgbClr val="0000CC"/>
                </a:solidFill>
              </a:rPr>
              <a:t>11</a:t>
            </a:r>
            <a:r>
              <a:rPr lang="en-US" sz="1600" dirty="0">
                <a:solidFill>
                  <a:srgbClr val="0000CC"/>
                </a:solidFill>
              </a:rPr>
              <a:t>, 073045 (2009).</a:t>
            </a:r>
          </a:p>
          <a:p>
            <a:pPr marL="342900" indent="-342900">
              <a:spcBef>
                <a:spcPct val="50000"/>
              </a:spcBef>
              <a:buFontTx/>
              <a:buNone/>
            </a:pPr>
            <a:endParaRPr lang="en-US" dirty="0"/>
          </a:p>
        </p:txBody>
      </p:sp>
      <p:sp>
        <p:nvSpPr>
          <p:cNvPr id="291848" name="Text Box 8"/>
          <p:cNvSpPr txBox="1">
            <a:spLocks noChangeArrowheads="1"/>
          </p:cNvSpPr>
          <p:nvPr/>
        </p:nvSpPr>
        <p:spPr bwMode="auto">
          <a:xfrm>
            <a:off x="228600" y="1600200"/>
            <a:ext cx="4876800" cy="3693319"/>
          </a:xfrm>
          <a:prstGeom prst="rect">
            <a:avLst/>
          </a:prstGeom>
          <a:noFill/>
          <a:ln w="9525" algn="ctr">
            <a:noFill/>
            <a:miter lim="800000"/>
            <a:headEnd/>
            <a:tailEnd/>
          </a:ln>
          <a:effectLst/>
        </p:spPr>
        <p:txBody>
          <a:bodyPr wrap="square">
            <a:spAutoFit/>
          </a:bodyPr>
          <a:lstStyle/>
          <a:p>
            <a:pPr marL="342900" indent="-342900">
              <a:spcBef>
                <a:spcPct val="50000"/>
              </a:spcBef>
              <a:buFontTx/>
              <a:buNone/>
            </a:pPr>
            <a:r>
              <a:rPr lang="en-US" sz="2000" dirty="0"/>
              <a:t>     An event in which a single </a:t>
            </a:r>
            <a:r>
              <a:rPr lang="en-US" sz="2000" dirty="0" smtClean="0"/>
              <a:t>ILM </a:t>
            </a:r>
            <a:r>
              <a:rPr lang="en-US" sz="2000" dirty="0"/>
              <a:t>interacts with </a:t>
            </a:r>
            <a:r>
              <a:rPr lang="en-US" sz="2000" dirty="0" smtClean="0"/>
              <a:t>a </a:t>
            </a:r>
            <a:r>
              <a:rPr lang="en-US" sz="2000" dirty="0"/>
              <a:t>number of moving excitations (right to left) and some amplitude is transmitted through the </a:t>
            </a:r>
            <a:r>
              <a:rPr lang="en-US" sz="2000" dirty="0" smtClean="0"/>
              <a:t>ILM </a:t>
            </a:r>
            <a:r>
              <a:rPr lang="en-US" sz="2000" dirty="0"/>
              <a:t>to the edge of the lattice at N=0. Note that the </a:t>
            </a:r>
            <a:r>
              <a:rPr lang="en-US" sz="2000" dirty="0" smtClean="0"/>
              <a:t>ILM </a:t>
            </a:r>
            <a:r>
              <a:rPr lang="en-US" sz="2000" dirty="0"/>
              <a:t>moves (a single site) in the direction of the incoming excitation. The arrival of the amplitude at n=1 leads to a leaking of the condensate and is called an “avalanche” by the </a:t>
            </a:r>
            <a:r>
              <a:rPr lang="en-US" sz="2000" dirty="0" smtClean="0"/>
              <a:t>authors. Scattering from ILMs controls the avalanches: </a:t>
            </a:r>
            <a:r>
              <a:rPr lang="en-US" sz="2000" dirty="0" smtClean="0">
                <a:solidFill>
                  <a:srgbClr val="FF0000"/>
                </a:solidFill>
              </a:rPr>
              <a:t>How can we understand this ?</a:t>
            </a:r>
            <a:endParaRPr lang="en-US" sz="2000" dirty="0">
              <a:solidFill>
                <a:srgbClr val="FF0000"/>
              </a:solidFill>
            </a:endParaRPr>
          </a:p>
        </p:txBody>
      </p:sp>
      <p:sp>
        <p:nvSpPr>
          <p:cNvPr id="291849" name="Line 9"/>
          <p:cNvSpPr>
            <a:spLocks noChangeShapeType="1"/>
          </p:cNvSpPr>
          <p:nvPr/>
        </p:nvSpPr>
        <p:spPr bwMode="auto">
          <a:xfrm flipV="1">
            <a:off x="4191000" y="1676400"/>
            <a:ext cx="2895600" cy="76200"/>
          </a:xfrm>
          <a:prstGeom prst="line">
            <a:avLst/>
          </a:prstGeom>
          <a:noFill/>
          <a:ln w="28575">
            <a:solidFill>
              <a:srgbClr val="009900"/>
            </a:solidFill>
            <a:round/>
            <a:headEnd/>
            <a:tailEnd type="triangle" w="med" len="med"/>
          </a:ln>
          <a:effectLst/>
        </p:spPr>
        <p:txBody>
          <a:bodyPr/>
          <a:lstStyle/>
          <a:p>
            <a:endParaRPr lang="en-US"/>
          </a:p>
        </p:txBody>
      </p:sp>
      <p:sp>
        <p:nvSpPr>
          <p:cNvPr id="291850" name="Line 10"/>
          <p:cNvSpPr>
            <a:spLocks noChangeShapeType="1"/>
          </p:cNvSpPr>
          <p:nvPr/>
        </p:nvSpPr>
        <p:spPr bwMode="auto">
          <a:xfrm>
            <a:off x="3276600" y="2362200"/>
            <a:ext cx="3962400" cy="1143000"/>
          </a:xfrm>
          <a:prstGeom prst="line">
            <a:avLst/>
          </a:prstGeom>
          <a:noFill/>
          <a:ln w="28575">
            <a:solidFill>
              <a:srgbClr val="009900"/>
            </a:solidFill>
            <a:round/>
            <a:headEnd/>
            <a:tailEnd type="triangle" w="med" len="med"/>
          </a:ln>
          <a:effectLst/>
        </p:spPr>
        <p:txBody>
          <a:bodyPr/>
          <a:lstStyle/>
          <a:p>
            <a:endParaRPr lang="en-US"/>
          </a:p>
        </p:txBody>
      </p:sp>
      <p:sp>
        <p:nvSpPr>
          <p:cNvPr id="291851" name="Line 11"/>
          <p:cNvSpPr>
            <a:spLocks noChangeShapeType="1"/>
          </p:cNvSpPr>
          <p:nvPr/>
        </p:nvSpPr>
        <p:spPr bwMode="auto">
          <a:xfrm>
            <a:off x="3352800" y="2590800"/>
            <a:ext cx="3505200" cy="228600"/>
          </a:xfrm>
          <a:prstGeom prst="line">
            <a:avLst/>
          </a:prstGeom>
          <a:noFill/>
          <a:ln w="28575">
            <a:solidFill>
              <a:srgbClr val="009900"/>
            </a:solidFill>
            <a:round/>
            <a:headEnd/>
            <a:tailEnd type="triangle" w="med" len="med"/>
          </a:ln>
          <a:effectLst/>
        </p:spPr>
        <p:txBody>
          <a:bodyPr/>
          <a:lstStyle/>
          <a:p>
            <a:endParaRPr lang="en-US"/>
          </a:p>
        </p:txBody>
      </p:sp>
      <p:sp>
        <p:nvSpPr>
          <p:cNvPr id="291852" name="Line 12"/>
          <p:cNvSpPr>
            <a:spLocks noChangeShapeType="1"/>
          </p:cNvSpPr>
          <p:nvPr/>
        </p:nvSpPr>
        <p:spPr bwMode="auto">
          <a:xfrm flipV="1">
            <a:off x="1371600" y="3124200"/>
            <a:ext cx="5715000" cy="304800"/>
          </a:xfrm>
          <a:prstGeom prst="line">
            <a:avLst/>
          </a:prstGeom>
          <a:noFill/>
          <a:ln w="28575">
            <a:solidFill>
              <a:srgbClr val="009900"/>
            </a:solidFill>
            <a:round/>
            <a:headEnd/>
            <a:tailEnd type="triangle" w="med" len="med"/>
          </a:ln>
          <a:effectLst/>
        </p:spPr>
        <p:txBody>
          <a:bodyPr/>
          <a:lstStyle/>
          <a:p>
            <a:endParaRPr lang="en-US"/>
          </a:p>
        </p:txBody>
      </p:sp>
      <p:sp>
        <p:nvSpPr>
          <p:cNvPr id="291853" name="Line 13"/>
          <p:cNvSpPr>
            <a:spLocks noChangeShapeType="1"/>
          </p:cNvSpPr>
          <p:nvPr/>
        </p:nvSpPr>
        <p:spPr bwMode="auto">
          <a:xfrm flipV="1">
            <a:off x="1371600" y="2133600"/>
            <a:ext cx="5257800" cy="1828800"/>
          </a:xfrm>
          <a:prstGeom prst="line">
            <a:avLst/>
          </a:prstGeom>
          <a:noFill/>
          <a:ln w="28575">
            <a:solidFill>
              <a:srgbClr val="009900"/>
            </a:solidFill>
            <a:round/>
            <a:headEnd/>
            <a:tailEnd type="triangle" w="med" len="med"/>
          </a:ln>
          <a:effectLst/>
        </p:spPr>
        <p:txBody>
          <a:bodyPr/>
          <a:lstStyle/>
          <a:p>
            <a:endParaRPr lang="en-US"/>
          </a:p>
        </p:txBody>
      </p:sp>
      <p:sp>
        <p:nvSpPr>
          <p:cNvPr id="291855" name="Text Box 15"/>
          <p:cNvSpPr txBox="1">
            <a:spLocks noChangeArrowheads="1"/>
          </p:cNvSpPr>
          <p:nvPr/>
        </p:nvSpPr>
        <p:spPr bwMode="auto">
          <a:xfrm>
            <a:off x="381000" y="5486400"/>
            <a:ext cx="4953000" cy="369332"/>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2000" dirty="0">
                <a:solidFill>
                  <a:srgbClr val="FF0000"/>
                </a:solidFill>
              </a:rPr>
              <a:t>NB: Low energy excitations reflect off </a:t>
            </a:r>
            <a:r>
              <a:rPr lang="en-US" sz="2000" dirty="0" smtClean="0">
                <a:solidFill>
                  <a:srgbClr val="FF0000"/>
                </a:solidFill>
              </a:rPr>
              <a:t>ILM</a:t>
            </a:r>
            <a:endParaRPr lang="en-US" sz="2000" dirty="0">
              <a:solidFill>
                <a:srgbClr val="FF0000"/>
              </a:solidFill>
            </a:endParaRPr>
          </a:p>
        </p:txBody>
      </p:sp>
      <p:sp>
        <p:nvSpPr>
          <p:cNvPr id="291856" name="Line 16"/>
          <p:cNvSpPr>
            <a:spLocks noChangeShapeType="1"/>
          </p:cNvSpPr>
          <p:nvPr/>
        </p:nvSpPr>
        <p:spPr bwMode="auto">
          <a:xfrm flipV="1">
            <a:off x="5257800" y="2438400"/>
            <a:ext cx="1981200" cy="3124200"/>
          </a:xfrm>
          <a:prstGeom prst="line">
            <a:avLst/>
          </a:prstGeom>
          <a:noFill/>
          <a:ln w="28575">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1" nodeType="withEffect">
                                  <p:stCondLst>
                                    <p:cond delay="0"/>
                                  </p:stCondLst>
                                  <p:childTnLst>
                                    <p:set>
                                      <p:cBhvr>
                                        <p:cTn id="6" dur="1" fill="hold">
                                          <p:stCondLst>
                                            <p:cond delay="0"/>
                                          </p:stCondLst>
                                        </p:cTn>
                                        <p:tgtEl>
                                          <p:spTgt spid="2918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184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 presetClass="exit" presetSubtype="10" fill="hold" grpId="1" nodeType="clickEffect">
                                  <p:stCondLst>
                                    <p:cond delay="0"/>
                                  </p:stCondLst>
                                  <p:childTnLst>
                                    <p:animEffect transition="out" filter="blinds(horizontal)">
                                      <p:cBhvr>
                                        <p:cTn id="14" dur="500"/>
                                        <p:tgtEl>
                                          <p:spTgt spid="291849"/>
                                        </p:tgtEl>
                                      </p:cBhvr>
                                    </p:animEffect>
                                    <p:set>
                                      <p:cBhvr>
                                        <p:cTn id="15" dur="1" fill="hold">
                                          <p:stCondLst>
                                            <p:cond delay="499"/>
                                          </p:stCondLst>
                                        </p:cTn>
                                        <p:tgtEl>
                                          <p:spTgt spid="291849"/>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91850"/>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1" nodeType="clickEffect">
                                  <p:stCondLst>
                                    <p:cond delay="0"/>
                                  </p:stCondLst>
                                  <p:childTnLst>
                                    <p:animEffect transition="out" filter="blinds(horizontal)">
                                      <p:cBhvr>
                                        <p:cTn id="23" dur="500"/>
                                        <p:tgtEl>
                                          <p:spTgt spid="291850"/>
                                        </p:tgtEl>
                                      </p:cBhvr>
                                    </p:animEffect>
                                    <p:set>
                                      <p:cBhvr>
                                        <p:cTn id="24" dur="1" fill="hold">
                                          <p:stCondLst>
                                            <p:cond delay="499"/>
                                          </p:stCondLst>
                                        </p:cTn>
                                        <p:tgtEl>
                                          <p:spTgt spid="291850"/>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1851"/>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1" nodeType="clickEffect">
                                  <p:stCondLst>
                                    <p:cond delay="0"/>
                                  </p:stCondLst>
                                  <p:childTnLst>
                                    <p:animEffect transition="out" filter="blinds(horizontal)">
                                      <p:cBhvr>
                                        <p:cTn id="32" dur="500"/>
                                        <p:tgtEl>
                                          <p:spTgt spid="291851"/>
                                        </p:tgtEl>
                                      </p:cBhvr>
                                    </p:animEffect>
                                    <p:set>
                                      <p:cBhvr>
                                        <p:cTn id="33" dur="1" fill="hold">
                                          <p:stCondLst>
                                            <p:cond delay="499"/>
                                          </p:stCondLst>
                                        </p:cTn>
                                        <p:tgtEl>
                                          <p:spTgt spid="291851"/>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291852"/>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3" presetClass="exit" presetSubtype="10" fill="hold" grpId="1" nodeType="clickEffect">
                                  <p:stCondLst>
                                    <p:cond delay="0"/>
                                  </p:stCondLst>
                                  <p:childTnLst>
                                    <p:animEffect transition="out" filter="blinds(horizontal)">
                                      <p:cBhvr>
                                        <p:cTn id="41" dur="500"/>
                                        <p:tgtEl>
                                          <p:spTgt spid="291852"/>
                                        </p:tgtEl>
                                      </p:cBhvr>
                                    </p:animEffect>
                                    <p:set>
                                      <p:cBhvr>
                                        <p:cTn id="42" dur="1" fill="hold">
                                          <p:stCondLst>
                                            <p:cond delay="499"/>
                                          </p:stCondLst>
                                        </p:cTn>
                                        <p:tgtEl>
                                          <p:spTgt spid="291852"/>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9185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3" presetClass="exit" presetSubtype="10" fill="hold" grpId="1" nodeType="clickEffect">
                                  <p:stCondLst>
                                    <p:cond delay="0"/>
                                  </p:stCondLst>
                                  <p:childTnLst>
                                    <p:animEffect transition="out" filter="blinds(horizontal)">
                                      <p:cBhvr>
                                        <p:cTn id="50" dur="500"/>
                                        <p:tgtEl>
                                          <p:spTgt spid="291853"/>
                                        </p:tgtEl>
                                      </p:cBhvr>
                                    </p:animEffect>
                                    <p:set>
                                      <p:cBhvr>
                                        <p:cTn id="51" dur="1" fill="hold">
                                          <p:stCondLst>
                                            <p:cond delay="499"/>
                                          </p:stCondLst>
                                        </p:cTn>
                                        <p:tgtEl>
                                          <p:spTgt spid="29185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 presetClass="entr" presetSubtype="0" fill="hold" grpId="0" nodeType="clickEffect">
                                  <p:stCondLst>
                                    <p:cond delay="0"/>
                                  </p:stCondLst>
                                  <p:childTnLst>
                                    <p:set>
                                      <p:cBhvr>
                                        <p:cTn id="55" dur="1" fill="hold">
                                          <p:stCondLst>
                                            <p:cond delay="0"/>
                                          </p:stCondLst>
                                        </p:cTn>
                                        <p:tgtEl>
                                          <p:spTgt spid="291855"/>
                                        </p:tgtEl>
                                        <p:attrNameLst>
                                          <p:attrName>style.visibility</p:attrName>
                                        </p:attrNameLst>
                                      </p:cBhvr>
                                      <p:to>
                                        <p:strVal val="visible"/>
                                      </p:to>
                                    </p:set>
                                  </p:childTnLst>
                                </p:cTn>
                              </p:par>
                            </p:childTnLst>
                          </p:cTn>
                        </p:par>
                      </p:childTnLst>
                    </p:cTn>
                  </p:par>
                  <p:par>
                    <p:cTn id="56" fill="hold">
                      <p:stCondLst>
                        <p:cond delay="indefinite"/>
                      </p:stCondLst>
                      <p:childTnLst>
                        <p:par>
                          <p:cTn id="57" fill="hold">
                            <p:stCondLst>
                              <p:cond delay="0"/>
                            </p:stCondLst>
                            <p:childTnLst>
                              <p:par>
                                <p:cTn id="58" presetID="1" presetClass="entr" presetSubtype="0" fill="hold" grpId="0" nodeType="clickEffect">
                                  <p:stCondLst>
                                    <p:cond delay="0"/>
                                  </p:stCondLst>
                                  <p:childTnLst>
                                    <p:set>
                                      <p:cBhvr>
                                        <p:cTn id="59" dur="1" fill="hold">
                                          <p:stCondLst>
                                            <p:cond delay="0"/>
                                          </p:stCondLst>
                                        </p:cTn>
                                        <p:tgtEl>
                                          <p:spTgt spid="2918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1848" grpId="1"/>
      <p:bldP spid="291849" grpId="0" animBg="1"/>
      <p:bldP spid="291849" grpId="1" animBg="1"/>
      <p:bldP spid="291850" grpId="0" animBg="1"/>
      <p:bldP spid="291850" grpId="1" animBg="1"/>
      <p:bldP spid="291851" grpId="0" animBg="1"/>
      <p:bldP spid="291851" grpId="1" animBg="1"/>
      <p:bldP spid="291852" grpId="0" animBg="1"/>
      <p:bldP spid="291852" grpId="1" animBg="1"/>
      <p:bldP spid="291853" grpId="0" animBg="1"/>
      <p:bldP spid="291853" grpId="1" animBg="1"/>
      <p:bldP spid="291855" grpId="0"/>
      <p:bldP spid="291856" grpId="0" animBg="1"/>
    </p:bld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p:txBody>
          <a:bodyPr/>
          <a:lstStyle/>
          <a:p>
            <a:r>
              <a:rPr lang="en-US" sz="3400" dirty="0"/>
              <a:t>Summary of Transport through bright </a:t>
            </a:r>
            <a:r>
              <a:rPr lang="en-US" sz="3400" dirty="0" smtClean="0"/>
              <a:t>ILM</a:t>
            </a:r>
            <a:endParaRPr lang="en-US" sz="3400" dirty="0"/>
          </a:p>
        </p:txBody>
      </p:sp>
      <p:sp>
        <p:nvSpPr>
          <p:cNvPr id="350211" name="Rectangle 3"/>
          <p:cNvSpPr>
            <a:spLocks noGrp="1" noChangeArrowheads="1"/>
          </p:cNvSpPr>
          <p:nvPr>
            <p:ph type="body" idx="1"/>
          </p:nvPr>
        </p:nvSpPr>
        <p:spPr>
          <a:xfrm>
            <a:off x="457200" y="1600200"/>
            <a:ext cx="8229600" cy="3352800"/>
          </a:xfrm>
        </p:spPr>
        <p:txBody>
          <a:bodyPr/>
          <a:lstStyle/>
          <a:p>
            <a:pPr>
              <a:lnSpc>
                <a:spcPct val="90000"/>
              </a:lnSpc>
            </a:pPr>
            <a:r>
              <a:rPr lang="en-US" sz="2300" dirty="0"/>
              <a:t>Results of Ng </a:t>
            </a:r>
            <a:r>
              <a:rPr lang="en-US" sz="2300" i="1" dirty="0"/>
              <a:t>et al.</a:t>
            </a:r>
            <a:r>
              <a:rPr lang="en-US" sz="2300" dirty="0"/>
              <a:t> include</a:t>
            </a:r>
          </a:p>
          <a:p>
            <a:pPr lvl="1">
              <a:lnSpc>
                <a:spcPct val="90000"/>
              </a:lnSpc>
            </a:pPr>
            <a:r>
              <a:rPr lang="en-US" sz="2300" dirty="0"/>
              <a:t>Little transport through </a:t>
            </a:r>
            <a:r>
              <a:rPr lang="en-US" sz="2300" dirty="0" smtClean="0"/>
              <a:t>ILM </a:t>
            </a:r>
            <a:r>
              <a:rPr lang="en-US" sz="2300" dirty="0"/>
              <a:t>at low energy, excitations reflected</a:t>
            </a:r>
          </a:p>
          <a:p>
            <a:pPr lvl="1">
              <a:lnSpc>
                <a:spcPct val="90000"/>
              </a:lnSpc>
            </a:pPr>
            <a:r>
              <a:rPr lang="en-US" sz="2300" dirty="0"/>
              <a:t>Clear threshold energy, </a:t>
            </a:r>
            <a:r>
              <a:rPr lang="en-US" sz="2300" dirty="0" err="1"/>
              <a:t>E</a:t>
            </a:r>
            <a:r>
              <a:rPr lang="en-US" sz="2300" baseline="-25000" dirty="0" err="1"/>
              <a:t>thrs</a:t>
            </a:r>
            <a:r>
              <a:rPr lang="en-US" sz="2300" dirty="0"/>
              <a:t>, for significant transport through </a:t>
            </a:r>
            <a:r>
              <a:rPr lang="en-US" sz="2300" dirty="0" smtClean="0"/>
              <a:t>ILM</a:t>
            </a:r>
            <a:endParaRPr lang="en-US" sz="2300" dirty="0"/>
          </a:p>
          <a:p>
            <a:pPr lvl="1">
              <a:lnSpc>
                <a:spcPct val="90000"/>
              </a:lnSpc>
            </a:pPr>
            <a:r>
              <a:rPr lang="en-US" sz="2300" dirty="0"/>
              <a:t>Above threshold, </a:t>
            </a:r>
            <a:r>
              <a:rPr lang="en-US" sz="2300" dirty="0" smtClean="0"/>
              <a:t>ILM </a:t>
            </a:r>
            <a:r>
              <a:rPr lang="en-US" sz="2300" dirty="0"/>
              <a:t>moves one lattice site in direction of incoming excitation</a:t>
            </a:r>
          </a:p>
          <a:p>
            <a:pPr lvl="1">
              <a:lnSpc>
                <a:spcPct val="90000"/>
              </a:lnSpc>
            </a:pPr>
            <a:r>
              <a:rPr lang="en-US" sz="2300" dirty="0"/>
              <a:t>Transport and </a:t>
            </a:r>
            <a:r>
              <a:rPr lang="en-US" sz="2300" dirty="0" smtClean="0"/>
              <a:t>ILM </a:t>
            </a:r>
            <a:r>
              <a:rPr lang="en-US" sz="2300" dirty="0"/>
              <a:t>motion linked to leakage avalanches of BEC from OL </a:t>
            </a:r>
          </a:p>
        </p:txBody>
      </p:sp>
      <p:sp>
        <p:nvSpPr>
          <p:cNvPr id="350212" name="Text Box 4"/>
          <p:cNvSpPr txBox="1">
            <a:spLocks noChangeArrowheads="1"/>
          </p:cNvSpPr>
          <p:nvPr/>
        </p:nvSpPr>
        <p:spPr bwMode="auto">
          <a:xfrm>
            <a:off x="457200" y="4953000"/>
            <a:ext cx="8382000" cy="1039813"/>
          </a:xfrm>
          <a:prstGeom prst="rect">
            <a:avLst/>
          </a:prstGeom>
          <a:noFill/>
          <a:ln w="9525" algn="ctr">
            <a:noFill/>
            <a:miter lim="800000"/>
            <a:headEnd/>
            <a:tailEnd/>
          </a:ln>
          <a:effectLst/>
        </p:spPr>
        <p:txBody>
          <a:bodyPr>
            <a:spAutoFit/>
          </a:bodyPr>
          <a:lstStyle/>
          <a:p>
            <a:pPr marL="342900" indent="-342900">
              <a:spcBef>
                <a:spcPct val="50000"/>
              </a:spcBef>
            </a:pPr>
            <a:r>
              <a:rPr lang="en-US" sz="2300"/>
              <a:t>These results achieved by direct numerical simulation of DNLSE on extended lattices. In remainder of talk, we will give heuristic, mostly analytic explanation of the results.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502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a:xfrm>
            <a:off x="457200" y="0"/>
            <a:ext cx="8229600" cy="1143000"/>
          </a:xfrm>
        </p:spPr>
        <p:txBody>
          <a:bodyPr/>
          <a:lstStyle/>
          <a:p>
            <a:r>
              <a:rPr lang="en-US" sz="3300" dirty="0"/>
              <a:t>Heuristic Understanding of </a:t>
            </a:r>
            <a:r>
              <a:rPr lang="en-US" sz="3300" dirty="0" smtClean="0"/>
              <a:t>ILM </a:t>
            </a:r>
            <a:r>
              <a:rPr lang="en-US" sz="3300" dirty="0"/>
              <a:t>Interactions</a:t>
            </a:r>
          </a:p>
        </p:txBody>
      </p:sp>
      <p:sp>
        <p:nvSpPr>
          <p:cNvPr id="333827" name="Rectangle 3"/>
          <p:cNvSpPr>
            <a:spLocks noGrp="1" noChangeArrowheads="1"/>
          </p:cNvSpPr>
          <p:nvPr>
            <p:ph type="body" idx="1"/>
          </p:nvPr>
        </p:nvSpPr>
        <p:spPr>
          <a:xfrm>
            <a:off x="457200" y="1371600"/>
            <a:ext cx="8229600" cy="2514600"/>
          </a:xfrm>
        </p:spPr>
        <p:txBody>
          <a:bodyPr/>
          <a:lstStyle/>
          <a:p>
            <a:r>
              <a:rPr lang="en-US" sz="2400" dirty="0" smtClean="0"/>
              <a:t>ILMs </a:t>
            </a:r>
            <a:r>
              <a:rPr lang="en-US" sz="2400" dirty="0"/>
              <a:t>are highly localized and are “self-trapped.” Their properties should follow from small systems.</a:t>
            </a:r>
          </a:p>
          <a:p>
            <a:r>
              <a:rPr lang="en-US" sz="2400" dirty="0"/>
              <a:t>Smallest system that allows </a:t>
            </a:r>
            <a:r>
              <a:rPr lang="en-US" sz="2400" dirty="0" smtClean="0"/>
              <a:t>ILM </a:t>
            </a:r>
            <a:r>
              <a:rPr lang="en-US" sz="2400" dirty="0"/>
              <a:t>plus perturbations </a:t>
            </a:r>
            <a:r>
              <a:rPr lang="en-US" sz="2400" i="1" dirty="0"/>
              <a:t>and</a:t>
            </a:r>
            <a:r>
              <a:rPr lang="en-US" sz="2400" dirty="0"/>
              <a:t> transport is </a:t>
            </a:r>
            <a:r>
              <a:rPr lang="en-US" sz="2400" dirty="0" err="1"/>
              <a:t>trimer</a:t>
            </a:r>
            <a:r>
              <a:rPr lang="en-US" sz="2400" dirty="0"/>
              <a:t>—already established as useful for studying </a:t>
            </a:r>
            <a:r>
              <a:rPr lang="en-US" sz="2400" dirty="0" smtClean="0"/>
              <a:t>ILMs</a:t>
            </a:r>
            <a:r>
              <a:rPr lang="en-US" sz="2400" dirty="0"/>
              <a:t>.</a:t>
            </a:r>
          </a:p>
          <a:p>
            <a:r>
              <a:rPr lang="en-US" sz="2400" dirty="0"/>
              <a:t>DNSLE for </a:t>
            </a:r>
            <a:r>
              <a:rPr lang="en-US" sz="2400" dirty="0" err="1"/>
              <a:t>trimer</a:t>
            </a:r>
            <a:r>
              <a:rPr lang="en-US" sz="2400" dirty="0"/>
              <a:t> (open BCs) becomes</a:t>
            </a:r>
          </a:p>
        </p:txBody>
      </p:sp>
      <p:pic>
        <p:nvPicPr>
          <p:cNvPr id="333828" name="Picture 4"/>
          <p:cNvPicPr>
            <a:picLocks noChangeAspect="1" noChangeArrowheads="1"/>
          </p:cNvPicPr>
          <p:nvPr/>
        </p:nvPicPr>
        <p:blipFill>
          <a:blip r:embed="rId3" cstate="print"/>
          <a:srcRect/>
          <a:stretch>
            <a:fillRect/>
          </a:stretch>
        </p:blipFill>
        <p:spPr bwMode="auto">
          <a:xfrm>
            <a:off x="762000" y="4114800"/>
            <a:ext cx="5091113" cy="2276475"/>
          </a:xfrm>
          <a:prstGeom prst="rect">
            <a:avLst/>
          </a:prstGeom>
          <a:noFill/>
          <a:ln w="9525" algn="ctr">
            <a:noFill/>
            <a:miter lim="800000"/>
            <a:headEnd/>
            <a:tailEnd/>
          </a:ln>
          <a:effectLst/>
        </p:spPr>
      </p:pic>
      <p:pic>
        <p:nvPicPr>
          <p:cNvPr id="333829" name="Picture 5"/>
          <p:cNvPicPr>
            <a:picLocks noChangeAspect="1" noChangeArrowheads="1"/>
          </p:cNvPicPr>
          <p:nvPr/>
        </p:nvPicPr>
        <p:blipFill>
          <a:blip r:embed="rId4" cstate="print"/>
          <a:srcRect/>
          <a:stretch>
            <a:fillRect/>
          </a:stretch>
        </p:blipFill>
        <p:spPr bwMode="auto">
          <a:xfrm>
            <a:off x="5486400" y="4752975"/>
            <a:ext cx="3429000" cy="1296988"/>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7986" name="Rectangle 2"/>
          <p:cNvSpPr>
            <a:spLocks noGrp="1" noChangeArrowheads="1"/>
          </p:cNvSpPr>
          <p:nvPr>
            <p:ph type="title"/>
          </p:nvPr>
        </p:nvSpPr>
        <p:spPr>
          <a:xfrm>
            <a:off x="381000" y="0"/>
            <a:ext cx="8229600" cy="1143000"/>
          </a:xfrm>
        </p:spPr>
        <p:txBody>
          <a:bodyPr/>
          <a:lstStyle/>
          <a:p>
            <a:r>
              <a:rPr lang="en-US" sz="3400"/>
              <a:t>Analytic approach to DNLSE for Trimer </a:t>
            </a:r>
          </a:p>
        </p:txBody>
      </p:sp>
      <p:pic>
        <p:nvPicPr>
          <p:cNvPr id="297992" name="Picture 8"/>
          <p:cNvPicPr>
            <a:picLocks noChangeAspect="1" noChangeArrowheads="1"/>
          </p:cNvPicPr>
          <p:nvPr/>
        </p:nvPicPr>
        <p:blipFill>
          <a:blip r:embed="rId3" cstate="print"/>
          <a:srcRect/>
          <a:stretch>
            <a:fillRect/>
          </a:stretch>
        </p:blipFill>
        <p:spPr bwMode="auto">
          <a:xfrm>
            <a:off x="1219200" y="1295400"/>
            <a:ext cx="2895600" cy="677863"/>
          </a:xfrm>
          <a:prstGeom prst="rect">
            <a:avLst/>
          </a:prstGeom>
          <a:noFill/>
          <a:ln w="9525" algn="ctr">
            <a:noFill/>
            <a:miter lim="800000"/>
            <a:headEnd/>
            <a:tailEnd/>
          </a:ln>
          <a:effectLst/>
        </p:spPr>
      </p:pic>
      <p:sp>
        <p:nvSpPr>
          <p:cNvPr id="297993" name="Text Box 9"/>
          <p:cNvSpPr txBox="1">
            <a:spLocks noChangeArrowheads="1"/>
          </p:cNvSpPr>
          <p:nvPr/>
        </p:nvSpPr>
        <p:spPr bwMode="auto">
          <a:xfrm>
            <a:off x="228600" y="1447800"/>
            <a:ext cx="2590800" cy="393700"/>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2200"/>
              <a:t>Assuming</a:t>
            </a:r>
          </a:p>
        </p:txBody>
      </p:sp>
      <p:sp>
        <p:nvSpPr>
          <p:cNvPr id="297994" name="Text Box 10"/>
          <p:cNvSpPr txBox="1">
            <a:spLocks noChangeArrowheads="1"/>
          </p:cNvSpPr>
          <p:nvPr/>
        </p:nvSpPr>
        <p:spPr bwMode="auto">
          <a:xfrm>
            <a:off x="4191000" y="1524000"/>
            <a:ext cx="1806575" cy="393700"/>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2200"/>
              <a:t>leads to</a:t>
            </a:r>
          </a:p>
        </p:txBody>
      </p:sp>
      <p:pic>
        <p:nvPicPr>
          <p:cNvPr id="297995" name="Picture 11"/>
          <p:cNvPicPr>
            <a:picLocks noGrp="1" noChangeAspect="1" noChangeArrowheads="1"/>
          </p:cNvPicPr>
          <p:nvPr>
            <p:ph type="body" idx="1"/>
          </p:nvPr>
        </p:nvPicPr>
        <p:blipFill>
          <a:blip r:embed="rId4" cstate="print"/>
          <a:srcRect/>
          <a:stretch>
            <a:fillRect/>
          </a:stretch>
        </p:blipFill>
        <p:spPr>
          <a:xfrm>
            <a:off x="5257800" y="1143000"/>
            <a:ext cx="3276600" cy="1504950"/>
          </a:xfrm>
          <a:noFill/>
          <a:ln/>
        </p:spPr>
      </p:pic>
      <p:pic>
        <p:nvPicPr>
          <p:cNvPr id="297996" name="Picture 12"/>
          <p:cNvPicPr>
            <a:picLocks noChangeAspect="1" noChangeArrowheads="1"/>
          </p:cNvPicPr>
          <p:nvPr/>
        </p:nvPicPr>
        <p:blipFill>
          <a:blip r:embed="rId5" cstate="print"/>
          <a:srcRect/>
          <a:stretch>
            <a:fillRect/>
          </a:stretch>
        </p:blipFill>
        <p:spPr bwMode="auto">
          <a:xfrm>
            <a:off x="2286000" y="2514600"/>
            <a:ext cx="3962400" cy="996950"/>
          </a:xfrm>
          <a:prstGeom prst="rect">
            <a:avLst/>
          </a:prstGeom>
          <a:noFill/>
          <a:ln w="9525" algn="ctr">
            <a:noFill/>
            <a:miter lim="800000"/>
            <a:headEnd/>
            <a:tailEnd/>
          </a:ln>
          <a:effectLst/>
        </p:spPr>
      </p:pic>
      <p:pic>
        <p:nvPicPr>
          <p:cNvPr id="297997" name="Picture 13"/>
          <p:cNvPicPr>
            <a:picLocks noChangeAspect="1" noChangeArrowheads="1"/>
          </p:cNvPicPr>
          <p:nvPr/>
        </p:nvPicPr>
        <p:blipFill>
          <a:blip r:embed="rId6" cstate="print"/>
          <a:srcRect/>
          <a:stretch>
            <a:fillRect/>
          </a:stretch>
        </p:blipFill>
        <p:spPr bwMode="auto">
          <a:xfrm>
            <a:off x="3124200" y="3797300"/>
            <a:ext cx="4724400" cy="3060700"/>
          </a:xfrm>
          <a:prstGeom prst="rect">
            <a:avLst/>
          </a:prstGeom>
          <a:noFill/>
          <a:ln w="9525" algn="ctr">
            <a:noFill/>
            <a:miter lim="800000"/>
            <a:headEnd/>
            <a:tailEnd/>
          </a:ln>
          <a:effectLst/>
        </p:spPr>
      </p:pic>
      <p:sp>
        <p:nvSpPr>
          <p:cNvPr id="297998" name="Text Box 14"/>
          <p:cNvSpPr txBox="1">
            <a:spLocks noChangeArrowheads="1"/>
          </p:cNvSpPr>
          <p:nvPr/>
        </p:nvSpPr>
        <p:spPr bwMode="auto">
          <a:xfrm>
            <a:off x="457200" y="4114800"/>
            <a:ext cx="2286000" cy="695325"/>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2200"/>
              <a:t>Three solutions for </a:t>
            </a:r>
            <a:r>
              <a:rPr lang="el-GR" sz="2200">
                <a:cs typeface="Arial" charset="0"/>
              </a:rPr>
              <a:t>λ</a:t>
            </a:r>
            <a:r>
              <a:rPr lang="en-US" sz="2200">
                <a:cs typeface="Arial" charset="0"/>
              </a:rPr>
              <a:t>&gt; ~5.04</a:t>
            </a:r>
            <a:endParaRPr lang="el-GR" sz="2200">
              <a:cs typeface="Arial" charset="0"/>
            </a:endParaRPr>
          </a:p>
        </p:txBody>
      </p:sp>
      <p:sp>
        <p:nvSpPr>
          <p:cNvPr id="297999" name="Text Box 15"/>
          <p:cNvSpPr txBox="1">
            <a:spLocks noChangeArrowheads="1"/>
          </p:cNvSpPr>
          <p:nvPr/>
        </p:nvSpPr>
        <p:spPr bwMode="auto">
          <a:xfrm>
            <a:off x="685800" y="2209800"/>
            <a:ext cx="2743200" cy="393700"/>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2200" i="1"/>
              <a:t>N</a:t>
            </a:r>
            <a:r>
              <a:rPr lang="en-US" sz="2200" baseline="-25000"/>
              <a:t>i</a:t>
            </a:r>
            <a:r>
              <a:rPr lang="en-US" sz="2200" i="1" baseline="-25000"/>
              <a:t> </a:t>
            </a:r>
            <a:r>
              <a:rPr lang="en-US" sz="2200" i="1"/>
              <a:t>= A</a:t>
            </a:r>
            <a:r>
              <a:rPr lang="en-US" sz="2200" i="1" baseline="-25000"/>
              <a:t>i</a:t>
            </a:r>
            <a:r>
              <a:rPr lang="en-US" sz="2200" i="1" baseline="30000"/>
              <a:t>2</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p:txBody>
          <a:bodyPr/>
          <a:lstStyle/>
          <a:p>
            <a:r>
              <a:rPr lang="en-US" dirty="0" smtClean="0"/>
              <a:t>ILM </a:t>
            </a:r>
            <a:r>
              <a:rPr lang="en-US" dirty="0"/>
              <a:t>solutions and heuristic approach</a:t>
            </a:r>
            <a:endParaRPr lang="el-GR" dirty="0">
              <a:cs typeface="Arial" charset="0"/>
            </a:endParaRPr>
          </a:p>
        </p:txBody>
      </p:sp>
      <p:sp>
        <p:nvSpPr>
          <p:cNvPr id="302083" name="Rectangle 3"/>
          <p:cNvSpPr>
            <a:spLocks noGrp="1" noChangeArrowheads="1"/>
          </p:cNvSpPr>
          <p:nvPr>
            <p:ph type="body" idx="1"/>
          </p:nvPr>
        </p:nvSpPr>
        <p:spPr>
          <a:xfrm>
            <a:off x="533400" y="1447800"/>
            <a:ext cx="8229600" cy="2286000"/>
          </a:xfrm>
        </p:spPr>
        <p:txBody>
          <a:bodyPr/>
          <a:lstStyle/>
          <a:p>
            <a:pPr>
              <a:lnSpc>
                <a:spcPct val="90000"/>
              </a:lnSpc>
              <a:buFontTx/>
              <a:buNone/>
            </a:pPr>
            <a:r>
              <a:rPr lang="en-US" sz="2200" dirty="0"/>
              <a:t>In limit of infinite </a:t>
            </a:r>
            <a:r>
              <a:rPr lang="el-GR" sz="2200" dirty="0">
                <a:cs typeface="Arial" charset="0"/>
              </a:rPr>
              <a:t>λ</a:t>
            </a:r>
            <a:r>
              <a:rPr lang="en-US" sz="2200" dirty="0">
                <a:cs typeface="Arial" charset="0"/>
              </a:rPr>
              <a:t>, three types of (symmetrical) solutions are </a:t>
            </a:r>
          </a:p>
          <a:p>
            <a:pPr>
              <a:lnSpc>
                <a:spcPct val="90000"/>
              </a:lnSpc>
              <a:buFontTx/>
              <a:buNone/>
            </a:pPr>
            <a:r>
              <a:rPr lang="en-US" sz="2200" dirty="0">
                <a:cs typeface="Arial" charset="0"/>
              </a:rPr>
              <a:t>      1) “bright” </a:t>
            </a:r>
            <a:r>
              <a:rPr lang="en-US" sz="2200" dirty="0" smtClean="0">
                <a:cs typeface="Arial" charset="0"/>
              </a:rPr>
              <a:t>ILM </a:t>
            </a:r>
            <a:r>
              <a:rPr lang="en-US" sz="2200" dirty="0">
                <a:cs typeface="Arial" charset="0"/>
              </a:rPr>
              <a:t>, </a:t>
            </a:r>
          </a:p>
          <a:p>
            <a:pPr>
              <a:lnSpc>
                <a:spcPct val="90000"/>
              </a:lnSpc>
              <a:buFontTx/>
              <a:buNone/>
            </a:pPr>
            <a:r>
              <a:rPr lang="en-US" sz="2200" dirty="0">
                <a:cs typeface="Arial" charset="0"/>
              </a:rPr>
              <a:t>       2) “dark” </a:t>
            </a:r>
            <a:r>
              <a:rPr lang="en-US" sz="2200" dirty="0" smtClean="0">
                <a:cs typeface="Arial" charset="0"/>
              </a:rPr>
              <a:t>ILM; </a:t>
            </a:r>
            <a:r>
              <a:rPr lang="en-US" sz="2200" dirty="0">
                <a:cs typeface="Arial" charset="0"/>
              </a:rPr>
              <a:t>and </a:t>
            </a:r>
          </a:p>
          <a:p>
            <a:pPr>
              <a:lnSpc>
                <a:spcPct val="90000"/>
              </a:lnSpc>
              <a:buFontTx/>
              <a:buNone/>
            </a:pPr>
            <a:r>
              <a:rPr lang="en-US" sz="2200" dirty="0">
                <a:cs typeface="Arial" charset="0"/>
              </a:rPr>
              <a:t>       3) phase-wise and anti-phase wise time-dependent moving  </a:t>
            </a:r>
            <a:r>
              <a:rPr lang="en-US" sz="2200" dirty="0" smtClean="0">
                <a:cs typeface="Arial" charset="0"/>
              </a:rPr>
              <a:t>     </a:t>
            </a:r>
          </a:p>
          <a:p>
            <a:pPr>
              <a:lnSpc>
                <a:spcPct val="90000"/>
              </a:lnSpc>
              <a:buFontTx/>
              <a:buNone/>
            </a:pPr>
            <a:r>
              <a:rPr lang="en-US" sz="2200" dirty="0">
                <a:cs typeface="Arial" charset="0"/>
              </a:rPr>
              <a:t> </a:t>
            </a:r>
            <a:r>
              <a:rPr lang="en-US" sz="2200" dirty="0" smtClean="0">
                <a:cs typeface="Arial" charset="0"/>
              </a:rPr>
              <a:t>           solutions</a:t>
            </a:r>
            <a:endParaRPr lang="el-GR" sz="2200" dirty="0">
              <a:cs typeface="Arial" charset="0"/>
            </a:endParaRPr>
          </a:p>
        </p:txBody>
      </p:sp>
      <p:pic>
        <p:nvPicPr>
          <p:cNvPr id="302084" name="Picture 4"/>
          <p:cNvPicPr>
            <a:picLocks noChangeAspect="1" noChangeArrowheads="1"/>
          </p:cNvPicPr>
          <p:nvPr/>
        </p:nvPicPr>
        <p:blipFill>
          <a:blip r:embed="rId3" cstate="print"/>
          <a:srcRect/>
          <a:stretch>
            <a:fillRect/>
          </a:stretch>
        </p:blipFill>
        <p:spPr bwMode="auto">
          <a:xfrm>
            <a:off x="1981200" y="3200400"/>
            <a:ext cx="4800600" cy="1658938"/>
          </a:xfrm>
          <a:prstGeom prst="rect">
            <a:avLst/>
          </a:prstGeom>
          <a:noFill/>
          <a:ln w="9525" algn="ctr">
            <a:noFill/>
            <a:miter lim="800000"/>
            <a:headEnd/>
            <a:tailEnd/>
          </a:ln>
          <a:effectLst/>
        </p:spPr>
      </p:pic>
      <p:sp>
        <p:nvSpPr>
          <p:cNvPr id="302085" name="Line 5"/>
          <p:cNvSpPr>
            <a:spLocks noChangeShapeType="1"/>
          </p:cNvSpPr>
          <p:nvPr/>
        </p:nvSpPr>
        <p:spPr bwMode="auto">
          <a:xfrm>
            <a:off x="2514600" y="2133600"/>
            <a:ext cx="304800" cy="1219200"/>
          </a:xfrm>
          <a:prstGeom prst="line">
            <a:avLst/>
          </a:prstGeom>
          <a:noFill/>
          <a:ln w="28575">
            <a:solidFill>
              <a:srgbClr val="FF0000"/>
            </a:solidFill>
            <a:round/>
            <a:headEnd/>
            <a:tailEnd type="triangle" w="med" len="med"/>
          </a:ln>
          <a:effectLst/>
        </p:spPr>
        <p:txBody>
          <a:bodyPr/>
          <a:lstStyle/>
          <a:p>
            <a:endParaRPr lang="en-US"/>
          </a:p>
        </p:txBody>
      </p:sp>
      <p:sp>
        <p:nvSpPr>
          <p:cNvPr id="302086" name="Line 6"/>
          <p:cNvSpPr>
            <a:spLocks noChangeShapeType="1"/>
          </p:cNvSpPr>
          <p:nvPr/>
        </p:nvSpPr>
        <p:spPr bwMode="auto">
          <a:xfrm>
            <a:off x="2362200" y="2514600"/>
            <a:ext cx="457200" cy="1371600"/>
          </a:xfrm>
          <a:prstGeom prst="line">
            <a:avLst/>
          </a:prstGeom>
          <a:noFill/>
          <a:ln w="28575">
            <a:solidFill>
              <a:srgbClr val="009900"/>
            </a:solidFill>
            <a:round/>
            <a:headEnd/>
            <a:tailEnd type="triangle" w="med" len="med"/>
          </a:ln>
          <a:effectLst/>
        </p:spPr>
        <p:txBody>
          <a:bodyPr/>
          <a:lstStyle/>
          <a:p>
            <a:endParaRPr lang="en-US"/>
          </a:p>
        </p:txBody>
      </p:sp>
      <p:sp>
        <p:nvSpPr>
          <p:cNvPr id="302087" name="Line 7"/>
          <p:cNvSpPr>
            <a:spLocks noChangeShapeType="1"/>
          </p:cNvSpPr>
          <p:nvPr/>
        </p:nvSpPr>
        <p:spPr bwMode="auto">
          <a:xfrm>
            <a:off x="2133600" y="3200400"/>
            <a:ext cx="304800" cy="914400"/>
          </a:xfrm>
          <a:prstGeom prst="line">
            <a:avLst/>
          </a:prstGeom>
          <a:noFill/>
          <a:ln w="28575">
            <a:solidFill>
              <a:srgbClr val="0000CC"/>
            </a:solidFill>
            <a:round/>
            <a:headEnd/>
            <a:tailEnd type="triangle" w="med" len="med"/>
          </a:ln>
          <a:effectLst/>
        </p:spPr>
        <p:txBody>
          <a:bodyPr/>
          <a:lstStyle/>
          <a:p>
            <a:endParaRPr lang="en-US"/>
          </a:p>
        </p:txBody>
      </p:sp>
      <p:sp>
        <p:nvSpPr>
          <p:cNvPr id="302088" name="Text Box 8"/>
          <p:cNvSpPr txBox="1">
            <a:spLocks noChangeArrowheads="1"/>
          </p:cNvSpPr>
          <p:nvPr/>
        </p:nvSpPr>
        <p:spPr bwMode="auto">
          <a:xfrm>
            <a:off x="228600" y="4724400"/>
            <a:ext cx="8458200" cy="1298575"/>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2200" dirty="0"/>
              <a:t>    Focus on bright </a:t>
            </a:r>
            <a:r>
              <a:rPr lang="en-US" sz="2200" dirty="0" smtClean="0"/>
              <a:t>ILM </a:t>
            </a:r>
            <a:r>
              <a:rPr lang="en-US" sz="2200" dirty="0"/>
              <a:t>solution, perturbed by “excitation” at site 1, study “dynamics” not directly via integration of DNLSE (trivial) but by energy considerations based on </a:t>
            </a:r>
            <a:r>
              <a:rPr lang="en-US" sz="2200" dirty="0">
                <a:solidFill>
                  <a:srgbClr val="000099"/>
                </a:solidFill>
              </a:rPr>
              <a:t>“</a:t>
            </a:r>
            <a:r>
              <a:rPr lang="en-US" sz="2200" dirty="0" err="1">
                <a:solidFill>
                  <a:srgbClr val="000099"/>
                </a:solidFill>
              </a:rPr>
              <a:t>Peierls-Nabarro</a:t>
            </a:r>
            <a:r>
              <a:rPr lang="en-US" sz="2200" dirty="0">
                <a:solidFill>
                  <a:srgbClr val="000099"/>
                </a:solidFill>
              </a:rPr>
              <a:t>” barrier and PN energy landscape concepts.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208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0208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208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0208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208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grpId="1" nodeType="clickEffect">
                                  <p:stCondLst>
                                    <p:cond delay="0"/>
                                  </p:stCondLst>
                                  <p:childTnLst>
                                    <p:set>
                                      <p:cBhvr>
                                        <p:cTn id="26" dur="1" fill="hold">
                                          <p:stCondLst>
                                            <p:cond delay="0"/>
                                          </p:stCondLst>
                                        </p:cTn>
                                        <p:tgtEl>
                                          <p:spTgt spid="302087"/>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208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2085" grpId="0" animBg="1"/>
      <p:bldP spid="302085" grpId="1" animBg="1"/>
      <p:bldP spid="302086" grpId="0" animBg="1"/>
      <p:bldP spid="302086" grpId="1" animBg="1"/>
      <p:bldP spid="302087" grpId="0" animBg="1"/>
      <p:bldP spid="302087" grpId="1" animBg="1"/>
      <p:bldP spid="302088" grpId="0"/>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5394" name="Rectangle 2"/>
          <p:cNvSpPr>
            <a:spLocks noGrp="1" noChangeArrowheads="1"/>
          </p:cNvSpPr>
          <p:nvPr>
            <p:ph type="title"/>
          </p:nvPr>
        </p:nvSpPr>
        <p:spPr/>
        <p:txBody>
          <a:bodyPr/>
          <a:lstStyle/>
          <a:p>
            <a:r>
              <a:rPr lang="en-US"/>
              <a:t>Recall “Peierls-Nabarro” Barrier</a:t>
            </a:r>
          </a:p>
        </p:txBody>
      </p:sp>
      <p:pic>
        <p:nvPicPr>
          <p:cNvPr id="315400" name="Picture 8"/>
          <p:cNvPicPr>
            <a:picLocks noChangeAspect="1" noChangeArrowheads="1"/>
          </p:cNvPicPr>
          <p:nvPr/>
        </p:nvPicPr>
        <p:blipFill>
          <a:blip r:embed="rId3" cstate="print"/>
          <a:srcRect/>
          <a:stretch>
            <a:fillRect/>
          </a:stretch>
        </p:blipFill>
        <p:spPr bwMode="auto">
          <a:xfrm>
            <a:off x="1828800" y="2362200"/>
            <a:ext cx="2514600" cy="1231900"/>
          </a:xfrm>
          <a:prstGeom prst="rect">
            <a:avLst/>
          </a:prstGeom>
          <a:noFill/>
          <a:ln w="9525" algn="ctr">
            <a:noFill/>
            <a:miter lim="800000"/>
            <a:headEnd/>
            <a:tailEnd/>
          </a:ln>
          <a:effectLst/>
        </p:spPr>
      </p:pic>
      <p:pic>
        <p:nvPicPr>
          <p:cNvPr id="315401" name="Picture 9"/>
          <p:cNvPicPr>
            <a:picLocks noChangeAspect="1" noChangeArrowheads="1"/>
          </p:cNvPicPr>
          <p:nvPr/>
        </p:nvPicPr>
        <p:blipFill>
          <a:blip r:embed="rId4" cstate="print"/>
          <a:srcRect/>
          <a:stretch>
            <a:fillRect/>
          </a:stretch>
        </p:blipFill>
        <p:spPr bwMode="auto">
          <a:xfrm>
            <a:off x="4953000" y="2514600"/>
            <a:ext cx="2133600" cy="966788"/>
          </a:xfrm>
          <a:prstGeom prst="rect">
            <a:avLst/>
          </a:prstGeom>
          <a:noFill/>
          <a:ln w="9525" algn="ctr">
            <a:noFill/>
            <a:miter lim="800000"/>
            <a:headEnd/>
            <a:tailEnd/>
          </a:ln>
          <a:effectLst/>
        </p:spPr>
      </p:pic>
      <p:sp>
        <p:nvSpPr>
          <p:cNvPr id="315402" name="Text Box 10"/>
          <p:cNvSpPr txBox="1">
            <a:spLocks noChangeArrowheads="1"/>
          </p:cNvSpPr>
          <p:nvPr/>
        </p:nvSpPr>
        <p:spPr bwMode="auto">
          <a:xfrm>
            <a:off x="457200" y="3733800"/>
            <a:ext cx="8305800" cy="2252924"/>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2400" i="1" dirty="0"/>
              <a:t>    </a:t>
            </a:r>
            <a:r>
              <a:rPr lang="en-US" sz="2200" i="1" dirty="0"/>
              <a:t>A priori</a:t>
            </a:r>
            <a:r>
              <a:rPr lang="en-US" sz="2200" dirty="0"/>
              <a:t>, there is no reason that the energies associated with these two positions should be the same. Indeed, </a:t>
            </a:r>
            <a:r>
              <a:rPr lang="en-US" sz="2200" dirty="0" err="1"/>
              <a:t>Peierls</a:t>
            </a:r>
            <a:r>
              <a:rPr lang="en-US" sz="2200" dirty="0"/>
              <a:t> and </a:t>
            </a:r>
            <a:r>
              <a:rPr lang="en-US" sz="2200" dirty="0" err="1"/>
              <a:t>Nabarro</a:t>
            </a:r>
            <a:r>
              <a:rPr lang="en-US" sz="2200" dirty="0"/>
              <a:t> showed that in general they were not, and the “PN barrier” is </a:t>
            </a:r>
            <a:r>
              <a:rPr lang="en-US" sz="2200" dirty="0" err="1"/>
              <a:t>E</a:t>
            </a:r>
            <a:r>
              <a:rPr lang="en-US" sz="2200" baseline="-25000" dirty="0" err="1"/>
              <a:t>c</a:t>
            </a:r>
            <a:r>
              <a:rPr lang="en-US" sz="2200" dirty="0" err="1"/>
              <a:t>-E</a:t>
            </a:r>
            <a:r>
              <a:rPr lang="en-US" sz="2200" baseline="-25000" dirty="0" err="1"/>
              <a:t>b</a:t>
            </a:r>
            <a:r>
              <a:rPr lang="en-US" sz="2200" dirty="0"/>
              <a:t>, where </a:t>
            </a:r>
            <a:r>
              <a:rPr lang="en-US" sz="2200" dirty="0" err="1"/>
              <a:t>E</a:t>
            </a:r>
            <a:r>
              <a:rPr lang="en-US" sz="2200" baseline="-25000" dirty="0" err="1"/>
              <a:t>c</a:t>
            </a:r>
            <a:r>
              <a:rPr lang="en-US" sz="2200" dirty="0"/>
              <a:t> is the energy of a </a:t>
            </a:r>
            <a:r>
              <a:rPr lang="en-US" sz="2200" dirty="0" smtClean="0"/>
              <a:t>ILM </a:t>
            </a:r>
            <a:r>
              <a:rPr lang="en-US" sz="2200" dirty="0"/>
              <a:t>centered at a site and </a:t>
            </a:r>
            <a:r>
              <a:rPr lang="en-US" sz="2200" dirty="0" err="1"/>
              <a:t>E</a:t>
            </a:r>
            <a:r>
              <a:rPr lang="en-US" sz="2200" baseline="-25000" dirty="0" err="1"/>
              <a:t>b</a:t>
            </a:r>
            <a:r>
              <a:rPr lang="en-US" sz="2200" baseline="-25000" dirty="0"/>
              <a:t> </a:t>
            </a:r>
            <a:r>
              <a:rPr lang="en-US" sz="2200" dirty="0"/>
              <a:t>is energy between two lattice sites. PN barrier may be viewed as minimum barrier to translating the “self-trapped” </a:t>
            </a:r>
            <a:r>
              <a:rPr lang="en-US" sz="2200" dirty="0" smtClean="0"/>
              <a:t>ILM </a:t>
            </a:r>
            <a:r>
              <a:rPr lang="en-US" sz="2200" dirty="0"/>
              <a:t>by a single lattice period.</a:t>
            </a:r>
          </a:p>
        </p:txBody>
      </p:sp>
      <p:sp>
        <p:nvSpPr>
          <p:cNvPr id="315403" name="Text Box 11"/>
          <p:cNvSpPr txBox="1">
            <a:spLocks noChangeArrowheads="1"/>
          </p:cNvSpPr>
          <p:nvPr/>
        </p:nvSpPr>
        <p:spPr bwMode="auto">
          <a:xfrm>
            <a:off x="685800" y="1447800"/>
            <a:ext cx="7924800" cy="729430"/>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2400" dirty="0"/>
              <a:t>    </a:t>
            </a:r>
            <a:r>
              <a:rPr lang="en-US" sz="2200" dirty="0"/>
              <a:t>Consider a highly localized </a:t>
            </a:r>
            <a:r>
              <a:rPr lang="en-US" sz="2200" dirty="0" smtClean="0"/>
              <a:t>ILM. </a:t>
            </a:r>
            <a:r>
              <a:rPr lang="en-US" sz="2200" dirty="0"/>
              <a:t>As we have seen, it can be centered at a site (a) or between sites (b). </a:t>
            </a:r>
          </a:p>
        </p:txBody>
      </p:sp>
      <p:sp>
        <p:nvSpPr>
          <p:cNvPr id="315404" name="Text Box 12"/>
          <p:cNvSpPr txBox="1">
            <a:spLocks noChangeArrowheads="1"/>
          </p:cNvSpPr>
          <p:nvPr/>
        </p:nvSpPr>
        <p:spPr bwMode="auto">
          <a:xfrm>
            <a:off x="1143000" y="3276600"/>
            <a:ext cx="6324600" cy="476250"/>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a:t>                 </a:t>
            </a:r>
            <a:r>
              <a:rPr lang="en-US" sz="2400"/>
              <a:t>(a)                               (b)</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p:txBody>
          <a:bodyPr/>
          <a:lstStyle/>
          <a:p>
            <a:r>
              <a:rPr lang="en-US"/>
              <a:t>Peierls-Nabarro Energy Landscape</a:t>
            </a:r>
          </a:p>
        </p:txBody>
      </p:sp>
      <p:sp>
        <p:nvSpPr>
          <p:cNvPr id="304131" name="Rectangle 3"/>
          <p:cNvSpPr>
            <a:spLocks noGrp="1" noChangeArrowheads="1"/>
          </p:cNvSpPr>
          <p:nvPr>
            <p:ph type="body" idx="1"/>
          </p:nvPr>
        </p:nvSpPr>
        <p:spPr>
          <a:xfrm>
            <a:off x="457200" y="1295400"/>
            <a:ext cx="8229600" cy="1066800"/>
          </a:xfrm>
        </p:spPr>
        <p:txBody>
          <a:bodyPr/>
          <a:lstStyle/>
          <a:p>
            <a:pPr>
              <a:buFontTx/>
              <a:buNone/>
            </a:pPr>
            <a:r>
              <a:rPr lang="en-US" sz="2000"/>
              <a:t>    </a:t>
            </a:r>
            <a:r>
              <a:rPr lang="en-US" sz="2200"/>
              <a:t>Definition of PN Energy Landscape: For given </a:t>
            </a:r>
            <a:r>
              <a:rPr lang="en-US" sz="2200" i="1"/>
              <a:t>A</a:t>
            </a:r>
            <a:r>
              <a:rPr lang="en-US" sz="2200" i="1" baseline="-25000"/>
              <a:t>n</a:t>
            </a:r>
            <a:r>
              <a:rPr lang="en-US" sz="2200" i="1"/>
              <a:t> </a:t>
            </a:r>
            <a:r>
              <a:rPr lang="en-US" sz="2200"/>
              <a:t>, extremize the full Hamiltonian</a:t>
            </a:r>
            <a:r>
              <a:rPr lang="en-US" sz="2200" i="1"/>
              <a:t> H</a:t>
            </a:r>
            <a:r>
              <a:rPr lang="en-US" sz="2200"/>
              <a:t> wrt phase differences: the minimum is the lower part of PN landscape, maximum is the upper part.</a:t>
            </a:r>
          </a:p>
        </p:txBody>
      </p:sp>
      <p:pic>
        <p:nvPicPr>
          <p:cNvPr id="304132" name="Picture 4"/>
          <p:cNvPicPr>
            <a:picLocks noChangeAspect="1" noChangeArrowheads="1"/>
          </p:cNvPicPr>
          <p:nvPr/>
        </p:nvPicPr>
        <p:blipFill>
          <a:blip r:embed="rId3" cstate="print"/>
          <a:srcRect/>
          <a:stretch>
            <a:fillRect/>
          </a:stretch>
        </p:blipFill>
        <p:spPr bwMode="auto">
          <a:xfrm>
            <a:off x="2362200" y="3276600"/>
            <a:ext cx="3657600" cy="669925"/>
          </a:xfrm>
          <a:prstGeom prst="rect">
            <a:avLst/>
          </a:prstGeom>
          <a:noFill/>
          <a:ln w="9525" algn="ctr">
            <a:noFill/>
            <a:miter lim="800000"/>
            <a:headEnd/>
            <a:tailEnd/>
          </a:ln>
          <a:effectLst/>
        </p:spPr>
      </p:pic>
      <p:pic>
        <p:nvPicPr>
          <p:cNvPr id="304133" name="Picture 5"/>
          <p:cNvPicPr>
            <a:picLocks noChangeAspect="1" noChangeArrowheads="1"/>
          </p:cNvPicPr>
          <p:nvPr/>
        </p:nvPicPr>
        <p:blipFill>
          <a:blip r:embed="rId4" cstate="print"/>
          <a:srcRect/>
          <a:stretch>
            <a:fillRect/>
          </a:stretch>
        </p:blipFill>
        <p:spPr bwMode="auto">
          <a:xfrm>
            <a:off x="2209800" y="3886200"/>
            <a:ext cx="4648200" cy="706438"/>
          </a:xfrm>
          <a:prstGeom prst="rect">
            <a:avLst/>
          </a:prstGeom>
          <a:noFill/>
          <a:ln w="9525" algn="ctr">
            <a:noFill/>
            <a:miter lim="800000"/>
            <a:headEnd/>
            <a:tailEnd/>
          </a:ln>
          <a:effectLst/>
        </p:spPr>
      </p:pic>
      <p:pic>
        <p:nvPicPr>
          <p:cNvPr id="304134" name="Picture 6"/>
          <p:cNvPicPr>
            <a:picLocks noChangeAspect="1" noChangeArrowheads="1"/>
          </p:cNvPicPr>
          <p:nvPr/>
        </p:nvPicPr>
        <p:blipFill>
          <a:blip r:embed="rId5" cstate="print"/>
          <a:srcRect/>
          <a:stretch>
            <a:fillRect/>
          </a:stretch>
        </p:blipFill>
        <p:spPr bwMode="auto">
          <a:xfrm>
            <a:off x="2514600" y="4648200"/>
            <a:ext cx="4419600" cy="663575"/>
          </a:xfrm>
          <a:prstGeom prst="rect">
            <a:avLst/>
          </a:prstGeom>
          <a:noFill/>
          <a:ln w="9525" algn="ctr">
            <a:noFill/>
            <a:miter lim="800000"/>
            <a:headEnd/>
            <a:tailEnd/>
          </a:ln>
          <a:effectLst/>
        </p:spPr>
      </p:pic>
      <p:pic>
        <p:nvPicPr>
          <p:cNvPr id="304135" name="Picture 7"/>
          <p:cNvPicPr>
            <a:picLocks noChangeAspect="1" noChangeArrowheads="1"/>
          </p:cNvPicPr>
          <p:nvPr/>
        </p:nvPicPr>
        <p:blipFill>
          <a:blip r:embed="rId6" cstate="print"/>
          <a:srcRect/>
          <a:stretch>
            <a:fillRect/>
          </a:stretch>
        </p:blipFill>
        <p:spPr bwMode="auto">
          <a:xfrm>
            <a:off x="1905000" y="2514600"/>
            <a:ext cx="4876800" cy="887413"/>
          </a:xfrm>
          <a:prstGeom prst="rect">
            <a:avLst/>
          </a:prstGeom>
          <a:noFill/>
          <a:ln w="9525" algn="ctr">
            <a:noFill/>
            <a:miter lim="800000"/>
            <a:headEnd/>
            <a:tailEnd/>
          </a:ln>
          <a:effectLst/>
        </p:spPr>
      </p:pic>
      <p:sp>
        <p:nvSpPr>
          <p:cNvPr id="304137" name="Text Box 9"/>
          <p:cNvSpPr txBox="1">
            <a:spLocks noChangeArrowheads="1"/>
          </p:cNvSpPr>
          <p:nvPr/>
        </p:nvSpPr>
        <p:spPr bwMode="auto">
          <a:xfrm>
            <a:off x="685800" y="5410200"/>
            <a:ext cx="7620000" cy="312738"/>
          </a:xfrm>
          <a:prstGeom prst="rect">
            <a:avLst/>
          </a:prstGeom>
          <a:noFill/>
          <a:ln w="9525" algn="ctr">
            <a:noFill/>
            <a:miter lim="800000"/>
            <a:headEnd/>
            <a:tailEnd/>
          </a:ln>
          <a:effectLst/>
        </p:spPr>
        <p:txBody>
          <a:bodyPr>
            <a:spAutoFit/>
          </a:bodyPr>
          <a:lstStyle/>
          <a:p>
            <a:pPr marL="342900" indent="-342900">
              <a:spcBef>
                <a:spcPct val="50000"/>
              </a:spcBef>
              <a:buFontTx/>
              <a:buNone/>
            </a:pPr>
            <a:endParaRPr lang="en-US" sz="1600"/>
          </a:p>
        </p:txBody>
      </p:sp>
      <p:sp>
        <p:nvSpPr>
          <p:cNvPr id="304139" name="Text Box 11"/>
          <p:cNvSpPr txBox="1">
            <a:spLocks noChangeArrowheads="1"/>
          </p:cNvSpPr>
          <p:nvPr/>
        </p:nvSpPr>
        <p:spPr bwMode="auto">
          <a:xfrm>
            <a:off x="685800" y="5638800"/>
            <a:ext cx="8458200" cy="393700"/>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2200"/>
              <a:t>Images of PN Energy Landscapes (next slides)</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19490" name="Rectangle 2"/>
          <p:cNvSpPr>
            <a:spLocks noGrp="1" noChangeArrowheads="1"/>
          </p:cNvSpPr>
          <p:nvPr>
            <p:ph type="title"/>
          </p:nvPr>
        </p:nvSpPr>
        <p:spPr/>
        <p:txBody>
          <a:bodyPr/>
          <a:lstStyle/>
          <a:p>
            <a:r>
              <a:rPr lang="en-US"/>
              <a:t>Peierls-Nabarro Energy Landscape</a:t>
            </a:r>
          </a:p>
        </p:txBody>
      </p:sp>
      <p:pic>
        <p:nvPicPr>
          <p:cNvPr id="319493" name="Picture 5"/>
          <p:cNvPicPr>
            <a:picLocks noChangeAspect="1" noChangeArrowheads="1"/>
          </p:cNvPicPr>
          <p:nvPr/>
        </p:nvPicPr>
        <p:blipFill>
          <a:blip r:embed="rId3" cstate="print"/>
          <a:srcRect/>
          <a:stretch>
            <a:fillRect/>
          </a:stretch>
        </p:blipFill>
        <p:spPr bwMode="auto">
          <a:xfrm>
            <a:off x="1752600" y="1905000"/>
            <a:ext cx="5508625" cy="2947988"/>
          </a:xfrm>
          <a:prstGeom prst="rect">
            <a:avLst/>
          </a:prstGeom>
          <a:noFill/>
          <a:ln w="9525" algn="ctr">
            <a:noFill/>
            <a:miter lim="800000"/>
            <a:headEnd/>
            <a:tailEnd/>
          </a:ln>
          <a:effectLst/>
        </p:spPr>
      </p:pic>
      <p:sp>
        <p:nvSpPr>
          <p:cNvPr id="319494" name="Text Box 6"/>
          <p:cNvSpPr txBox="1">
            <a:spLocks noChangeArrowheads="1"/>
          </p:cNvSpPr>
          <p:nvPr/>
        </p:nvSpPr>
        <p:spPr bwMode="auto">
          <a:xfrm>
            <a:off x="990600" y="5257800"/>
            <a:ext cx="7391400" cy="777875"/>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a:t>   </a:t>
            </a:r>
            <a:r>
              <a:rPr lang="en-US" sz="2200"/>
              <a:t>The lower “sheet” of the PN Energy Landscape for </a:t>
            </a:r>
            <a:r>
              <a:rPr lang="el-GR" sz="2200">
                <a:cs typeface="Arial" charset="0"/>
              </a:rPr>
              <a:t>λ</a:t>
            </a:r>
            <a:r>
              <a:rPr lang="en-US" sz="2200">
                <a:cs typeface="Arial" charset="0"/>
              </a:rPr>
              <a:t> = 3; there are three minima separated by saddle points.</a:t>
            </a:r>
            <a:endParaRPr lang="el-GR" sz="2200">
              <a:cs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p:txBody>
          <a:bodyPr/>
          <a:lstStyle/>
          <a:p>
            <a:r>
              <a:rPr lang="en-US"/>
              <a:t>Bottom Line</a:t>
            </a:r>
          </a:p>
        </p:txBody>
      </p:sp>
      <p:sp>
        <p:nvSpPr>
          <p:cNvPr id="339971" name="Rectangle 3"/>
          <p:cNvSpPr>
            <a:spLocks noGrp="1" noChangeArrowheads="1"/>
          </p:cNvSpPr>
          <p:nvPr>
            <p:ph type="body" idx="1"/>
          </p:nvPr>
        </p:nvSpPr>
        <p:spPr/>
        <p:txBody>
          <a:bodyPr/>
          <a:lstStyle/>
          <a:p>
            <a:pPr>
              <a:lnSpc>
                <a:spcPct val="90000"/>
              </a:lnSpc>
            </a:pPr>
            <a:r>
              <a:rPr lang="en-US" dirty="0"/>
              <a:t>Previous numerical and experimental results have shown that leakage of </a:t>
            </a:r>
            <a:r>
              <a:rPr lang="en-US" dirty="0">
                <a:solidFill>
                  <a:srgbClr val="0000CC"/>
                </a:solidFill>
              </a:rPr>
              <a:t>Bose Einstein Condensates</a:t>
            </a:r>
            <a:r>
              <a:rPr lang="en-US" dirty="0"/>
              <a:t> from extended </a:t>
            </a:r>
            <a:r>
              <a:rPr lang="en-US" dirty="0">
                <a:solidFill>
                  <a:srgbClr val="0000CC"/>
                </a:solidFill>
              </a:rPr>
              <a:t>Optical Lattices</a:t>
            </a:r>
            <a:r>
              <a:rPr lang="en-US" dirty="0"/>
              <a:t> can be controlled and manipulated by </a:t>
            </a:r>
            <a:r>
              <a:rPr lang="en-US" dirty="0">
                <a:solidFill>
                  <a:srgbClr val="0000CC"/>
                </a:solidFill>
              </a:rPr>
              <a:t>I</a:t>
            </a:r>
            <a:r>
              <a:rPr lang="en-US" dirty="0" smtClean="0">
                <a:solidFill>
                  <a:srgbClr val="0000CC"/>
                </a:solidFill>
              </a:rPr>
              <a:t>ntrinsic Localized Modes </a:t>
            </a:r>
            <a:r>
              <a:rPr lang="en-US" dirty="0" smtClean="0"/>
              <a:t>formed </a:t>
            </a:r>
            <a:r>
              <a:rPr lang="en-US" dirty="0"/>
              <a:t>in (one of) the wells of the </a:t>
            </a:r>
            <a:r>
              <a:rPr lang="en-US" dirty="0">
                <a:solidFill>
                  <a:srgbClr val="0000CC"/>
                </a:solidFill>
              </a:rPr>
              <a:t>Optical Lattice</a:t>
            </a:r>
            <a:r>
              <a:rPr lang="en-US" dirty="0"/>
              <a:t>.</a:t>
            </a:r>
          </a:p>
          <a:p>
            <a:pPr>
              <a:lnSpc>
                <a:spcPct val="90000"/>
              </a:lnSpc>
            </a:pPr>
            <a:r>
              <a:rPr lang="en-US" dirty="0"/>
              <a:t>We show that a heuristic (and analytic)  understanding of these results on extended lattices follows from studying the </a:t>
            </a:r>
            <a:r>
              <a:rPr lang="en-US" dirty="0" err="1">
                <a:solidFill>
                  <a:srgbClr val="0000CC"/>
                </a:solidFill>
              </a:rPr>
              <a:t>Peierls-Nabarro</a:t>
            </a:r>
            <a:r>
              <a:rPr lang="en-US" dirty="0"/>
              <a:t> energy landscape of a </a:t>
            </a:r>
            <a:r>
              <a:rPr lang="en-US" i="1" dirty="0"/>
              <a:t>three-well</a:t>
            </a:r>
            <a:r>
              <a:rPr lang="en-US" dirty="0"/>
              <a:t> </a:t>
            </a:r>
            <a:r>
              <a:rPr lang="en-US" dirty="0">
                <a:solidFill>
                  <a:srgbClr val="0000CC"/>
                </a:solidFill>
              </a:rPr>
              <a:t>Optical Lattice</a:t>
            </a:r>
            <a:r>
              <a:rPr lang="en-US" dirty="0"/>
              <a:t> (</a:t>
            </a:r>
            <a:r>
              <a:rPr lang="en-US" dirty="0">
                <a:solidFill>
                  <a:srgbClr val="0000CC"/>
                </a:solidFill>
              </a:rPr>
              <a:t>nonlinear </a:t>
            </a:r>
            <a:r>
              <a:rPr lang="en-US" dirty="0" err="1">
                <a:solidFill>
                  <a:srgbClr val="0000CC"/>
                </a:solidFill>
              </a:rPr>
              <a:t>trimer</a:t>
            </a:r>
            <a:r>
              <a:rPr lang="en-US" dirty="0"/>
              <a:t>). </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1538" name="Rectangle 2"/>
          <p:cNvSpPr>
            <a:spLocks noGrp="1" noChangeArrowheads="1"/>
          </p:cNvSpPr>
          <p:nvPr>
            <p:ph type="title"/>
          </p:nvPr>
        </p:nvSpPr>
        <p:spPr/>
        <p:txBody>
          <a:bodyPr/>
          <a:lstStyle/>
          <a:p>
            <a:r>
              <a:rPr lang="en-US"/>
              <a:t>Peierls-Nabarro Energy Landscape</a:t>
            </a:r>
          </a:p>
        </p:txBody>
      </p:sp>
      <p:pic>
        <p:nvPicPr>
          <p:cNvPr id="321540" name="Picture 4"/>
          <p:cNvPicPr>
            <a:picLocks noChangeAspect="1" noChangeArrowheads="1"/>
          </p:cNvPicPr>
          <p:nvPr/>
        </p:nvPicPr>
        <p:blipFill>
          <a:blip r:embed="rId3" cstate="print"/>
          <a:srcRect/>
          <a:stretch>
            <a:fillRect/>
          </a:stretch>
        </p:blipFill>
        <p:spPr bwMode="auto">
          <a:xfrm>
            <a:off x="2057400" y="1828800"/>
            <a:ext cx="4610100" cy="3160713"/>
          </a:xfrm>
          <a:prstGeom prst="rect">
            <a:avLst/>
          </a:prstGeom>
          <a:noFill/>
          <a:ln w="9525" algn="ctr">
            <a:noFill/>
            <a:miter lim="800000"/>
            <a:headEnd/>
            <a:tailEnd/>
          </a:ln>
          <a:effectLst/>
        </p:spPr>
      </p:pic>
      <p:sp>
        <p:nvSpPr>
          <p:cNvPr id="321541" name="Text Box 5"/>
          <p:cNvSpPr txBox="1">
            <a:spLocks noChangeArrowheads="1"/>
          </p:cNvSpPr>
          <p:nvPr/>
        </p:nvSpPr>
        <p:spPr bwMode="auto">
          <a:xfrm>
            <a:off x="533400" y="5181600"/>
            <a:ext cx="8229600" cy="1079500"/>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a:t>   </a:t>
            </a:r>
            <a:r>
              <a:rPr lang="en-US" sz="2200"/>
              <a:t>The phase space of the trimer is restricted by the PN “shell” which exists between the lower and upper sheets for PN Energy Landscape (figure for </a:t>
            </a:r>
            <a:r>
              <a:rPr lang="el-GR" sz="2200">
                <a:cs typeface="Arial" charset="0"/>
              </a:rPr>
              <a:t>λ</a:t>
            </a:r>
            <a:r>
              <a:rPr lang="en-US" sz="2200">
                <a:cs typeface="Arial" charset="0"/>
              </a:rPr>
              <a:t>=3).</a:t>
            </a:r>
            <a:endParaRPr lang="el-GR" sz="2200">
              <a:cs typeface="Arial"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3586" name="Rectangle 2"/>
          <p:cNvSpPr>
            <a:spLocks noGrp="1" noChangeArrowheads="1"/>
          </p:cNvSpPr>
          <p:nvPr>
            <p:ph type="title"/>
          </p:nvPr>
        </p:nvSpPr>
        <p:spPr/>
        <p:txBody>
          <a:bodyPr/>
          <a:lstStyle/>
          <a:p>
            <a:r>
              <a:rPr lang="en-US"/>
              <a:t>Peierls-Nabarro Energy Landscape</a:t>
            </a:r>
          </a:p>
        </p:txBody>
      </p:sp>
      <p:pic>
        <p:nvPicPr>
          <p:cNvPr id="323588" name="Picture 4"/>
          <p:cNvPicPr>
            <a:picLocks noGrp="1" noChangeAspect="1" noChangeArrowheads="1"/>
          </p:cNvPicPr>
          <p:nvPr>
            <p:ph type="body" idx="1"/>
          </p:nvPr>
        </p:nvPicPr>
        <p:blipFill>
          <a:blip r:embed="rId3" cstate="print"/>
          <a:srcRect/>
          <a:stretch>
            <a:fillRect/>
          </a:stretch>
        </p:blipFill>
        <p:spPr>
          <a:xfrm>
            <a:off x="1905000" y="1524000"/>
            <a:ext cx="5486400" cy="4156075"/>
          </a:xfrm>
          <a:noFill/>
          <a:ln/>
        </p:spPr>
      </p:pic>
      <p:sp>
        <p:nvSpPr>
          <p:cNvPr id="323589" name="Text Box 5"/>
          <p:cNvSpPr txBox="1">
            <a:spLocks noChangeArrowheads="1"/>
          </p:cNvSpPr>
          <p:nvPr/>
        </p:nvSpPr>
        <p:spPr bwMode="auto">
          <a:xfrm>
            <a:off x="7010400" y="1905000"/>
            <a:ext cx="1676400" cy="339725"/>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1800"/>
              <a:t>Saddle points</a:t>
            </a:r>
          </a:p>
        </p:txBody>
      </p:sp>
      <p:sp>
        <p:nvSpPr>
          <p:cNvPr id="323591" name="Line 7"/>
          <p:cNvSpPr>
            <a:spLocks noChangeShapeType="1"/>
          </p:cNvSpPr>
          <p:nvPr/>
        </p:nvSpPr>
        <p:spPr bwMode="auto">
          <a:xfrm flipH="1">
            <a:off x="3505200" y="2133600"/>
            <a:ext cx="3581400" cy="533400"/>
          </a:xfrm>
          <a:prstGeom prst="line">
            <a:avLst/>
          </a:prstGeom>
          <a:noFill/>
          <a:ln w="28575">
            <a:solidFill>
              <a:srgbClr val="CC0000"/>
            </a:solidFill>
            <a:round/>
            <a:headEnd/>
            <a:tailEnd type="triangle" w="med" len="med"/>
          </a:ln>
          <a:effectLst/>
        </p:spPr>
        <p:txBody>
          <a:bodyPr/>
          <a:lstStyle/>
          <a:p>
            <a:endParaRPr lang="en-US"/>
          </a:p>
        </p:txBody>
      </p:sp>
      <p:sp>
        <p:nvSpPr>
          <p:cNvPr id="323592" name="Line 8"/>
          <p:cNvSpPr>
            <a:spLocks noChangeShapeType="1"/>
          </p:cNvSpPr>
          <p:nvPr/>
        </p:nvSpPr>
        <p:spPr bwMode="auto">
          <a:xfrm flipH="1">
            <a:off x="5638800" y="2209800"/>
            <a:ext cx="1447800" cy="2209800"/>
          </a:xfrm>
          <a:prstGeom prst="line">
            <a:avLst/>
          </a:prstGeom>
          <a:noFill/>
          <a:ln w="28575">
            <a:solidFill>
              <a:srgbClr val="CC0000"/>
            </a:solidFill>
            <a:round/>
            <a:headEnd/>
            <a:tailEnd type="triangle" w="med" len="med"/>
          </a:ln>
          <a:effectLst/>
        </p:spPr>
        <p:txBody>
          <a:bodyPr/>
          <a:lstStyle/>
          <a:p>
            <a:endParaRPr lang="en-US"/>
          </a:p>
        </p:txBody>
      </p:sp>
      <p:sp>
        <p:nvSpPr>
          <p:cNvPr id="323593" name="Text Box 9"/>
          <p:cNvSpPr txBox="1">
            <a:spLocks noChangeArrowheads="1"/>
          </p:cNvSpPr>
          <p:nvPr/>
        </p:nvSpPr>
        <p:spPr bwMode="auto">
          <a:xfrm>
            <a:off x="228600" y="1905000"/>
            <a:ext cx="1828800" cy="313932"/>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1600" dirty="0"/>
              <a:t>Bright </a:t>
            </a:r>
            <a:r>
              <a:rPr lang="en-US" sz="1600" dirty="0" smtClean="0"/>
              <a:t> ILM</a:t>
            </a:r>
            <a:endParaRPr lang="en-US" sz="1600" dirty="0"/>
          </a:p>
        </p:txBody>
      </p:sp>
      <p:sp>
        <p:nvSpPr>
          <p:cNvPr id="323594" name="Line 10"/>
          <p:cNvSpPr>
            <a:spLocks noChangeShapeType="1"/>
          </p:cNvSpPr>
          <p:nvPr/>
        </p:nvSpPr>
        <p:spPr bwMode="auto">
          <a:xfrm>
            <a:off x="1371600" y="2133600"/>
            <a:ext cx="2133600" cy="2286000"/>
          </a:xfrm>
          <a:prstGeom prst="line">
            <a:avLst/>
          </a:prstGeom>
          <a:noFill/>
          <a:ln w="28575">
            <a:solidFill>
              <a:srgbClr val="33CC33"/>
            </a:solidFill>
            <a:round/>
            <a:headEnd/>
            <a:tailEnd type="triangle" w="med" len="med"/>
          </a:ln>
          <a:effectLst/>
        </p:spPr>
        <p:txBody>
          <a:bodyPr/>
          <a:lstStyle/>
          <a:p>
            <a:endParaRPr lang="en-US"/>
          </a:p>
        </p:txBody>
      </p:sp>
      <p:sp>
        <p:nvSpPr>
          <p:cNvPr id="323595" name="Text Box 11"/>
          <p:cNvSpPr txBox="1">
            <a:spLocks noChangeArrowheads="1"/>
          </p:cNvSpPr>
          <p:nvPr/>
        </p:nvSpPr>
        <p:spPr bwMode="auto">
          <a:xfrm>
            <a:off x="2743200" y="1219200"/>
            <a:ext cx="3962400" cy="393700"/>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2200"/>
              <a:t>Contour plot of H</a:t>
            </a:r>
            <a:r>
              <a:rPr lang="en-US" sz="2200" baseline="30000"/>
              <a:t>l</a:t>
            </a:r>
            <a:r>
              <a:rPr lang="en-US" sz="2200" baseline="-25000"/>
              <a:t>PN</a:t>
            </a:r>
            <a:r>
              <a:rPr lang="en-US" sz="2200"/>
              <a:t> for </a:t>
            </a:r>
            <a:r>
              <a:rPr lang="el-GR" sz="2200">
                <a:cs typeface="Arial" charset="0"/>
              </a:rPr>
              <a:t>λ</a:t>
            </a:r>
            <a:r>
              <a:rPr lang="en-US" sz="2200"/>
              <a:t>=3</a:t>
            </a:r>
          </a:p>
        </p:txBody>
      </p:sp>
      <p:pic>
        <p:nvPicPr>
          <p:cNvPr id="323596" name="Picture 12"/>
          <p:cNvPicPr>
            <a:picLocks noChangeAspect="1" noChangeArrowheads="1"/>
          </p:cNvPicPr>
          <p:nvPr/>
        </p:nvPicPr>
        <p:blipFill>
          <a:blip r:embed="rId4" cstate="print"/>
          <a:srcRect/>
          <a:stretch>
            <a:fillRect/>
          </a:stretch>
        </p:blipFill>
        <p:spPr bwMode="auto">
          <a:xfrm>
            <a:off x="2057400" y="5864225"/>
            <a:ext cx="4953000" cy="606425"/>
          </a:xfrm>
          <a:prstGeom prst="rect">
            <a:avLst/>
          </a:prstGeom>
          <a:noFill/>
          <a:ln w="9525" algn="ctr">
            <a:noFill/>
            <a:miter lim="800000"/>
            <a:headEnd/>
            <a:tailEnd/>
          </a:ln>
          <a:effectLst/>
        </p:spPr>
      </p:pic>
      <p:sp>
        <p:nvSpPr>
          <p:cNvPr id="323597" name="Text Box 13"/>
          <p:cNvSpPr txBox="1">
            <a:spLocks noChangeArrowheads="1"/>
          </p:cNvSpPr>
          <p:nvPr/>
        </p:nvSpPr>
        <p:spPr bwMode="auto">
          <a:xfrm>
            <a:off x="685800" y="5486400"/>
            <a:ext cx="7391400" cy="863600"/>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2200"/>
              <a:t>Study dynamics after initial perturbation of form</a:t>
            </a:r>
          </a:p>
          <a:p>
            <a:pPr marL="342900" indent="-342900">
              <a:spcBef>
                <a:spcPct val="50000"/>
              </a:spcBef>
            </a:pPr>
            <a:endParaRPr lang="en-US" sz="220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9314" name="Rectangle 2"/>
          <p:cNvSpPr>
            <a:spLocks noGrp="1" noChangeArrowheads="1"/>
          </p:cNvSpPr>
          <p:nvPr>
            <p:ph type="title"/>
          </p:nvPr>
        </p:nvSpPr>
        <p:spPr/>
        <p:txBody>
          <a:bodyPr/>
          <a:lstStyle/>
          <a:p>
            <a:r>
              <a:rPr lang="en-US"/>
              <a:t>Dynamics on the PN Landscape</a:t>
            </a:r>
          </a:p>
        </p:txBody>
      </p:sp>
      <p:pic>
        <p:nvPicPr>
          <p:cNvPr id="269316" name="Picture 4"/>
          <p:cNvPicPr>
            <a:picLocks noGrp="1" noChangeAspect="1" noChangeArrowheads="1"/>
          </p:cNvPicPr>
          <p:nvPr>
            <p:ph type="body" idx="1"/>
          </p:nvPr>
        </p:nvPicPr>
        <p:blipFill>
          <a:blip r:embed="rId3" cstate="print"/>
          <a:srcRect/>
          <a:stretch>
            <a:fillRect/>
          </a:stretch>
        </p:blipFill>
        <p:spPr>
          <a:xfrm>
            <a:off x="1219200" y="1447800"/>
            <a:ext cx="6184900" cy="1965325"/>
          </a:xfrm>
          <a:noFill/>
          <a:ln/>
        </p:spPr>
      </p:pic>
      <p:pic>
        <p:nvPicPr>
          <p:cNvPr id="269317" name="Picture 5"/>
          <p:cNvPicPr>
            <a:picLocks noChangeAspect="1" noChangeArrowheads="1"/>
          </p:cNvPicPr>
          <p:nvPr/>
        </p:nvPicPr>
        <p:blipFill>
          <a:blip r:embed="rId4" cstate="print"/>
          <a:srcRect/>
          <a:stretch>
            <a:fillRect/>
          </a:stretch>
        </p:blipFill>
        <p:spPr bwMode="auto">
          <a:xfrm>
            <a:off x="8153400" y="2209800"/>
            <a:ext cx="620713" cy="744538"/>
          </a:xfrm>
          <a:prstGeom prst="rect">
            <a:avLst/>
          </a:prstGeom>
          <a:noFill/>
          <a:ln w="9525" algn="ctr">
            <a:noFill/>
            <a:miter lim="800000"/>
            <a:headEnd/>
            <a:tailEnd/>
          </a:ln>
          <a:effectLst/>
        </p:spPr>
      </p:pic>
      <p:sp>
        <p:nvSpPr>
          <p:cNvPr id="269318" name="Text Box 6"/>
          <p:cNvSpPr txBox="1">
            <a:spLocks noChangeArrowheads="1"/>
          </p:cNvSpPr>
          <p:nvPr/>
        </p:nvSpPr>
        <p:spPr bwMode="auto">
          <a:xfrm>
            <a:off x="533400" y="3810000"/>
            <a:ext cx="8153400" cy="2505075"/>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2000"/>
              <a:t>    </a:t>
            </a:r>
            <a:r>
              <a:rPr lang="en-US" sz="2200"/>
              <a:t>The exact motion (black lines) of the trimer DNLSE plotted on the contour plot of the PN energy landscape in the A</a:t>
            </a:r>
            <a:r>
              <a:rPr lang="en-US" sz="2200" baseline="-25000"/>
              <a:t>1</a:t>
            </a:r>
            <a:r>
              <a:rPr lang="en-US" sz="2200"/>
              <a:t>-A</a:t>
            </a:r>
            <a:r>
              <a:rPr lang="en-US" sz="2200" baseline="-25000"/>
              <a:t>3</a:t>
            </a:r>
            <a:r>
              <a:rPr lang="en-US" sz="2200"/>
              <a:t> plane as a function of time for . Note that the total energy E</a:t>
            </a:r>
            <a:r>
              <a:rPr lang="en-US" sz="2200" baseline="-25000"/>
              <a:t>t</a:t>
            </a:r>
            <a:r>
              <a:rPr lang="en-US" sz="2200"/>
              <a:t> is below the threshold ~ height of saddle point so that the motion is confined to a “region” around the bright breather. The solution is plotted for 25 units (see vertical dashed line). The right panel shows that the energy of the initial condition (E</a:t>
            </a:r>
            <a:r>
              <a:rPr lang="en-US" sz="2200" baseline="-25000"/>
              <a:t>t</a:t>
            </a:r>
            <a:r>
              <a:rPr lang="en-US" sz="2200"/>
              <a:t>=-1.32) is below E</a:t>
            </a:r>
            <a:r>
              <a:rPr lang="en-US" sz="2200" baseline="-25000"/>
              <a:t>thrs </a:t>
            </a:r>
            <a:r>
              <a:rPr lang="en-US" sz="2200"/>
              <a:t>(-1.31). </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1362" name="Rectangle 2"/>
          <p:cNvSpPr>
            <a:spLocks noGrp="1" noChangeArrowheads="1"/>
          </p:cNvSpPr>
          <p:nvPr>
            <p:ph type="title"/>
          </p:nvPr>
        </p:nvSpPr>
        <p:spPr/>
        <p:txBody>
          <a:bodyPr/>
          <a:lstStyle/>
          <a:p>
            <a:r>
              <a:rPr lang="en-US"/>
              <a:t>Dynamics on the PN Landscape</a:t>
            </a:r>
          </a:p>
        </p:txBody>
      </p:sp>
      <p:pic>
        <p:nvPicPr>
          <p:cNvPr id="271365" name="Picture 5"/>
          <p:cNvPicPr>
            <a:picLocks noGrp="1" noChangeAspect="1" noChangeArrowheads="1"/>
          </p:cNvPicPr>
          <p:nvPr>
            <p:ph type="body" idx="1"/>
          </p:nvPr>
        </p:nvPicPr>
        <p:blipFill>
          <a:blip r:embed="rId3" cstate="print"/>
          <a:srcRect/>
          <a:stretch>
            <a:fillRect/>
          </a:stretch>
        </p:blipFill>
        <p:spPr>
          <a:xfrm>
            <a:off x="1295400" y="1524000"/>
            <a:ext cx="6184900" cy="2101850"/>
          </a:xfrm>
          <a:noFill/>
          <a:ln/>
        </p:spPr>
      </p:pic>
      <p:pic>
        <p:nvPicPr>
          <p:cNvPr id="271366" name="Picture 6"/>
          <p:cNvPicPr>
            <a:picLocks noChangeAspect="1" noChangeArrowheads="1"/>
          </p:cNvPicPr>
          <p:nvPr/>
        </p:nvPicPr>
        <p:blipFill>
          <a:blip r:embed="rId4" cstate="print"/>
          <a:srcRect/>
          <a:stretch>
            <a:fillRect/>
          </a:stretch>
        </p:blipFill>
        <p:spPr bwMode="auto">
          <a:xfrm>
            <a:off x="8077200" y="1981200"/>
            <a:ext cx="620713" cy="744538"/>
          </a:xfrm>
          <a:prstGeom prst="rect">
            <a:avLst/>
          </a:prstGeom>
          <a:noFill/>
          <a:ln w="9525" algn="ctr">
            <a:noFill/>
            <a:miter lim="800000"/>
            <a:headEnd/>
            <a:tailEnd/>
          </a:ln>
          <a:effectLst/>
        </p:spPr>
      </p:pic>
      <p:sp>
        <p:nvSpPr>
          <p:cNvPr id="271367" name="Text Box 7"/>
          <p:cNvSpPr txBox="1">
            <a:spLocks noChangeArrowheads="1"/>
          </p:cNvSpPr>
          <p:nvPr/>
        </p:nvSpPr>
        <p:spPr bwMode="auto">
          <a:xfrm>
            <a:off x="381000" y="3810000"/>
            <a:ext cx="8534400" cy="1920526"/>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2200" dirty="0"/>
              <a:t>    The exact motion (black lines) of the </a:t>
            </a:r>
            <a:r>
              <a:rPr lang="en-US" sz="2200" dirty="0" err="1"/>
              <a:t>trimer</a:t>
            </a:r>
            <a:r>
              <a:rPr lang="en-US" sz="2200" dirty="0"/>
              <a:t> DNLSE plotted on the contour plot of the PN energy landscape in the A</a:t>
            </a:r>
            <a:r>
              <a:rPr lang="en-US" sz="2200" baseline="-25000" dirty="0"/>
              <a:t>1</a:t>
            </a:r>
            <a:r>
              <a:rPr lang="en-US" sz="2200" dirty="0"/>
              <a:t>-A</a:t>
            </a:r>
            <a:r>
              <a:rPr lang="en-US" sz="2200" baseline="-25000" dirty="0"/>
              <a:t>3</a:t>
            </a:r>
            <a:r>
              <a:rPr lang="en-US" sz="2200" dirty="0"/>
              <a:t> plane as a function of time for E</a:t>
            </a:r>
            <a:r>
              <a:rPr lang="en-US" sz="2200" baseline="-25000" dirty="0"/>
              <a:t>t</a:t>
            </a:r>
            <a:r>
              <a:rPr lang="en-US" sz="2200" dirty="0"/>
              <a:t>=</a:t>
            </a:r>
            <a:r>
              <a:rPr lang="en-US" sz="2200" dirty="0" err="1"/>
              <a:t>E</a:t>
            </a:r>
            <a:r>
              <a:rPr lang="en-US" sz="2200" baseline="-25000" dirty="0" err="1"/>
              <a:t>thrs</a:t>
            </a:r>
            <a:r>
              <a:rPr lang="en-US" sz="2200" dirty="0"/>
              <a:t>=-1.31; we see that the rim of the PN landscape clearly restricts the dynamics and governs the destabilization of the </a:t>
            </a:r>
            <a:r>
              <a:rPr lang="en-US" sz="2200" dirty="0" smtClean="0"/>
              <a:t>ILM. </a:t>
            </a:r>
            <a:r>
              <a:rPr lang="en-US" sz="2200" dirty="0"/>
              <a:t>The size of right “lobe” gives the maximum of A</a:t>
            </a:r>
            <a:r>
              <a:rPr lang="en-US" sz="2200" baseline="-25000" dirty="0"/>
              <a:t>3</a:t>
            </a:r>
            <a:r>
              <a:rPr lang="en-US" sz="2200" dirty="0"/>
              <a:t>, the amplitude transferred to site 3. </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27682" name="Rectangle 2"/>
          <p:cNvSpPr>
            <a:spLocks noGrp="1" noChangeArrowheads="1"/>
          </p:cNvSpPr>
          <p:nvPr>
            <p:ph type="title"/>
          </p:nvPr>
        </p:nvSpPr>
        <p:spPr/>
        <p:txBody>
          <a:bodyPr/>
          <a:lstStyle/>
          <a:p>
            <a:r>
              <a:rPr lang="en-US"/>
              <a:t>Dynamics on the PN Landscape</a:t>
            </a:r>
          </a:p>
        </p:txBody>
      </p:sp>
      <p:pic>
        <p:nvPicPr>
          <p:cNvPr id="327685" name="Picture 5"/>
          <p:cNvPicPr>
            <a:picLocks noChangeAspect="1" noChangeArrowheads="1"/>
          </p:cNvPicPr>
          <p:nvPr/>
        </p:nvPicPr>
        <p:blipFill>
          <a:blip r:embed="rId3" cstate="print"/>
          <a:srcRect/>
          <a:stretch>
            <a:fillRect/>
          </a:stretch>
        </p:blipFill>
        <p:spPr bwMode="auto">
          <a:xfrm>
            <a:off x="1295400" y="1371600"/>
            <a:ext cx="5975350" cy="1787525"/>
          </a:xfrm>
          <a:prstGeom prst="rect">
            <a:avLst/>
          </a:prstGeom>
          <a:noFill/>
          <a:ln w="9525" algn="ctr">
            <a:noFill/>
            <a:miter lim="800000"/>
            <a:headEnd/>
            <a:tailEnd/>
          </a:ln>
          <a:effectLst/>
        </p:spPr>
      </p:pic>
      <p:pic>
        <p:nvPicPr>
          <p:cNvPr id="327686" name="Picture 6"/>
          <p:cNvPicPr>
            <a:picLocks noChangeAspect="1" noChangeArrowheads="1"/>
          </p:cNvPicPr>
          <p:nvPr/>
        </p:nvPicPr>
        <p:blipFill>
          <a:blip r:embed="rId4" cstate="print"/>
          <a:srcRect/>
          <a:stretch>
            <a:fillRect/>
          </a:stretch>
        </p:blipFill>
        <p:spPr bwMode="auto">
          <a:xfrm>
            <a:off x="8001000" y="1600200"/>
            <a:ext cx="620713" cy="744538"/>
          </a:xfrm>
          <a:prstGeom prst="rect">
            <a:avLst/>
          </a:prstGeom>
          <a:noFill/>
          <a:ln w="9525" algn="ctr">
            <a:noFill/>
            <a:miter lim="800000"/>
            <a:headEnd/>
            <a:tailEnd/>
          </a:ln>
          <a:effectLst/>
        </p:spPr>
      </p:pic>
      <p:sp>
        <p:nvSpPr>
          <p:cNvPr id="327687" name="Text Box 7"/>
          <p:cNvSpPr txBox="1">
            <a:spLocks noChangeArrowheads="1"/>
          </p:cNvSpPr>
          <p:nvPr/>
        </p:nvSpPr>
        <p:spPr bwMode="auto">
          <a:xfrm>
            <a:off x="228600" y="3505200"/>
            <a:ext cx="8305800" cy="2070100"/>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2200"/>
              <a:t>    The exact motion (black lines) of the trimer DNLSE plotted on the contour plot of the PN energy landscape in the A</a:t>
            </a:r>
            <a:r>
              <a:rPr lang="en-US" sz="2200" baseline="-25000"/>
              <a:t>1</a:t>
            </a:r>
            <a:r>
              <a:rPr lang="en-US" sz="2200"/>
              <a:t>-A</a:t>
            </a:r>
            <a:r>
              <a:rPr lang="en-US" sz="2200" baseline="-25000"/>
              <a:t>3 </a:t>
            </a:r>
            <a:r>
              <a:rPr lang="en-US" sz="2200"/>
              <a:t>plane as a function of time for E</a:t>
            </a:r>
            <a:r>
              <a:rPr lang="en-US" sz="2200" baseline="-25000"/>
              <a:t>t</a:t>
            </a:r>
            <a:r>
              <a:rPr lang="en-US" sz="2200"/>
              <a:t>=-1.28. Note that the bottleneck at the rim widens and the amplitude transferred to site 3 is increased.  </a:t>
            </a:r>
          </a:p>
          <a:p>
            <a:pPr marL="342900" indent="-342900">
              <a:spcBef>
                <a:spcPct val="50000"/>
              </a:spcBef>
              <a:buFontTx/>
              <a:buNone/>
            </a:pPr>
            <a:endParaRPr lang="en-US" sz="220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5458" name="Rectangle 2"/>
          <p:cNvSpPr>
            <a:spLocks noGrp="1" noChangeArrowheads="1"/>
          </p:cNvSpPr>
          <p:nvPr>
            <p:ph type="title"/>
          </p:nvPr>
        </p:nvSpPr>
        <p:spPr/>
        <p:txBody>
          <a:bodyPr/>
          <a:lstStyle/>
          <a:p>
            <a:r>
              <a:rPr lang="en-US"/>
              <a:t>Dynamics on the PN Landscape</a:t>
            </a:r>
          </a:p>
        </p:txBody>
      </p:sp>
      <p:pic>
        <p:nvPicPr>
          <p:cNvPr id="275461" name="Picture 5"/>
          <p:cNvPicPr>
            <a:picLocks noGrp="1" noChangeAspect="1" noChangeArrowheads="1"/>
          </p:cNvPicPr>
          <p:nvPr>
            <p:ph type="body" idx="1"/>
          </p:nvPr>
        </p:nvPicPr>
        <p:blipFill>
          <a:blip r:embed="rId3" cstate="print"/>
          <a:srcRect/>
          <a:stretch>
            <a:fillRect/>
          </a:stretch>
        </p:blipFill>
        <p:spPr>
          <a:xfrm>
            <a:off x="1295400" y="1371600"/>
            <a:ext cx="6184900" cy="1836738"/>
          </a:xfrm>
          <a:noFill/>
          <a:ln/>
        </p:spPr>
      </p:pic>
      <p:pic>
        <p:nvPicPr>
          <p:cNvPr id="275462" name="Picture 6"/>
          <p:cNvPicPr>
            <a:picLocks noChangeAspect="1" noChangeArrowheads="1"/>
          </p:cNvPicPr>
          <p:nvPr/>
        </p:nvPicPr>
        <p:blipFill>
          <a:blip r:embed="rId4" cstate="print"/>
          <a:srcRect/>
          <a:stretch>
            <a:fillRect/>
          </a:stretch>
        </p:blipFill>
        <p:spPr bwMode="auto">
          <a:xfrm>
            <a:off x="8153400" y="1752600"/>
            <a:ext cx="620713" cy="744538"/>
          </a:xfrm>
          <a:prstGeom prst="rect">
            <a:avLst/>
          </a:prstGeom>
          <a:noFill/>
          <a:ln w="9525" algn="ctr">
            <a:noFill/>
            <a:miter lim="800000"/>
            <a:headEnd/>
            <a:tailEnd/>
          </a:ln>
          <a:effectLst/>
        </p:spPr>
      </p:pic>
      <p:sp>
        <p:nvSpPr>
          <p:cNvPr id="275465" name="Text Box 9"/>
          <p:cNvSpPr txBox="1">
            <a:spLocks noChangeArrowheads="1"/>
          </p:cNvSpPr>
          <p:nvPr/>
        </p:nvSpPr>
        <p:spPr bwMode="auto">
          <a:xfrm>
            <a:off x="381000" y="3733800"/>
            <a:ext cx="8610600" cy="2371725"/>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2200"/>
              <a:t>    The exact motion (black lines) of the trimer DNLSE plotted on the contour plot of the PN energy landscape in the A</a:t>
            </a:r>
            <a:r>
              <a:rPr lang="en-US" sz="2200" baseline="-25000"/>
              <a:t>1</a:t>
            </a:r>
            <a:r>
              <a:rPr lang="en-US" sz="2200"/>
              <a:t>-A</a:t>
            </a:r>
            <a:r>
              <a:rPr lang="en-US" sz="2200" baseline="-25000"/>
              <a:t>3</a:t>
            </a:r>
            <a:r>
              <a:rPr lang="en-US" sz="2200"/>
              <a:t> plane as a function of time for E</a:t>
            </a:r>
            <a:r>
              <a:rPr lang="en-US" sz="2200" baseline="-25000"/>
              <a:t>t</a:t>
            </a:r>
            <a:r>
              <a:rPr lang="en-US" sz="2200"/>
              <a:t>=-1.04, well above E</a:t>
            </a:r>
            <a:r>
              <a:rPr lang="en-US" sz="2200" baseline="-25000"/>
              <a:t>thrs</a:t>
            </a:r>
            <a:r>
              <a:rPr lang="en-US" sz="2200"/>
              <a:t>. The motion explores large parts of the phase space and visits all three sites. The red line indicates where the upper PN energy landscape limits the motion; note that it prohibits A</a:t>
            </a:r>
            <a:r>
              <a:rPr lang="en-US" sz="2200" baseline="-25000"/>
              <a:t>n</a:t>
            </a:r>
            <a:r>
              <a:rPr lang="en-US" sz="2200"/>
              <a:t> values close to 1.  </a:t>
            </a:r>
          </a:p>
          <a:p>
            <a:pPr marL="342900" indent="-342900">
              <a:spcBef>
                <a:spcPct val="50000"/>
              </a:spcBef>
              <a:buFontTx/>
              <a:buNone/>
            </a:pPr>
            <a:endParaRPr lang="en-US" sz="220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7922" name="Rectangle 2"/>
          <p:cNvSpPr>
            <a:spLocks noGrp="1" noChangeArrowheads="1"/>
          </p:cNvSpPr>
          <p:nvPr>
            <p:ph type="title"/>
          </p:nvPr>
        </p:nvSpPr>
        <p:spPr/>
        <p:txBody>
          <a:bodyPr/>
          <a:lstStyle/>
          <a:p>
            <a:r>
              <a:rPr lang="en-US"/>
              <a:t>Norm Transfer vs. Total Energy</a:t>
            </a:r>
          </a:p>
        </p:txBody>
      </p:sp>
      <p:pic>
        <p:nvPicPr>
          <p:cNvPr id="337927" name="Picture 7"/>
          <p:cNvPicPr>
            <a:picLocks noGrp="1" noChangeAspect="1" noChangeArrowheads="1"/>
          </p:cNvPicPr>
          <p:nvPr>
            <p:ph type="body" idx="1"/>
          </p:nvPr>
        </p:nvPicPr>
        <p:blipFill>
          <a:blip r:embed="rId3" cstate="print"/>
          <a:srcRect/>
          <a:stretch>
            <a:fillRect/>
          </a:stretch>
        </p:blipFill>
        <p:spPr>
          <a:xfrm>
            <a:off x="4114800" y="1600200"/>
            <a:ext cx="4572000" cy="3425825"/>
          </a:xfrm>
          <a:noFill/>
          <a:ln/>
        </p:spPr>
      </p:pic>
      <p:sp>
        <p:nvSpPr>
          <p:cNvPr id="337928" name="Text Box 8"/>
          <p:cNvSpPr txBox="1">
            <a:spLocks noChangeArrowheads="1"/>
          </p:cNvSpPr>
          <p:nvPr/>
        </p:nvSpPr>
        <p:spPr bwMode="auto">
          <a:xfrm>
            <a:off x="228600" y="1524000"/>
            <a:ext cx="4114800" cy="4089400"/>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2000" dirty="0"/>
              <a:t>    Maximum value of the norm at site 3 after a collision of a </a:t>
            </a:r>
            <a:r>
              <a:rPr lang="en-US" sz="2000" dirty="0" smtClean="0"/>
              <a:t>ILM </a:t>
            </a:r>
            <a:r>
              <a:rPr lang="en-US" sz="2000" dirty="0"/>
              <a:t>at site 2 with a lattice excitation “coming” from site 1 as a function of total energy on the </a:t>
            </a:r>
            <a:r>
              <a:rPr lang="en-US" sz="2000" dirty="0" err="1"/>
              <a:t>trimer</a:t>
            </a:r>
            <a:r>
              <a:rPr lang="en-US" sz="2000" dirty="0"/>
              <a:t>. For E</a:t>
            </a:r>
            <a:r>
              <a:rPr lang="en-US" sz="2000" baseline="-25000" dirty="0"/>
              <a:t>t</a:t>
            </a:r>
            <a:r>
              <a:rPr lang="en-US" sz="2000" dirty="0"/>
              <a:t>&lt;</a:t>
            </a:r>
            <a:r>
              <a:rPr lang="en-US" sz="2000" dirty="0" err="1"/>
              <a:t>E</a:t>
            </a:r>
            <a:r>
              <a:rPr lang="en-US" sz="2000" baseline="-25000" dirty="0" err="1"/>
              <a:t>thrs</a:t>
            </a:r>
            <a:r>
              <a:rPr lang="en-US" sz="2000" baseline="-25000" dirty="0"/>
              <a:t> </a:t>
            </a:r>
            <a:r>
              <a:rPr lang="en-US" sz="2000" dirty="0"/>
              <a:t>~ -1.31 (for </a:t>
            </a:r>
            <a:r>
              <a:rPr lang="el-GR" sz="2000" dirty="0">
                <a:cs typeface="Arial" charset="0"/>
              </a:rPr>
              <a:t>λ</a:t>
            </a:r>
            <a:r>
              <a:rPr lang="en-US" sz="2000" dirty="0"/>
              <a:t>=3) the </a:t>
            </a:r>
            <a:r>
              <a:rPr lang="en-US" sz="2000" dirty="0" smtClean="0"/>
              <a:t>ILM </a:t>
            </a:r>
            <a:r>
              <a:rPr lang="en-US" sz="2000" dirty="0"/>
              <a:t>is stable and almost no transfer occurs. For E&gt;</a:t>
            </a:r>
            <a:r>
              <a:rPr lang="en-US" sz="2000" dirty="0" err="1"/>
              <a:t>E</a:t>
            </a:r>
            <a:r>
              <a:rPr lang="en-US" sz="2000" baseline="-25000" dirty="0" err="1"/>
              <a:t>thrs</a:t>
            </a:r>
            <a:r>
              <a:rPr lang="en-US" sz="2000" dirty="0"/>
              <a:t>, </a:t>
            </a:r>
            <a:r>
              <a:rPr lang="en-US" sz="2000" dirty="0" smtClean="0"/>
              <a:t>ILM </a:t>
            </a:r>
            <a:r>
              <a:rPr lang="en-US" sz="2000" dirty="0"/>
              <a:t>is unstable, moves to site 1, and the transmitted amplitude rises sharply (and is independent of the phase difference). </a:t>
            </a:r>
          </a:p>
          <a:p>
            <a:pPr marL="342900" indent="-342900">
              <a:spcBef>
                <a:spcPct val="50000"/>
              </a:spcBef>
              <a:buFontTx/>
              <a:buNone/>
            </a:pPr>
            <a:r>
              <a:rPr lang="en-US" sz="2000" dirty="0"/>
              <a:t>     </a:t>
            </a:r>
            <a:endParaRPr lang="en-US" sz="2000" baseline="-25000" dirty="0"/>
          </a:p>
        </p:txBody>
      </p:sp>
      <p:sp>
        <p:nvSpPr>
          <p:cNvPr id="337930" name="Text Box 10"/>
          <p:cNvSpPr txBox="1">
            <a:spLocks noChangeArrowheads="1"/>
          </p:cNvSpPr>
          <p:nvPr/>
        </p:nvSpPr>
        <p:spPr bwMode="auto">
          <a:xfrm>
            <a:off x="3962400" y="5334000"/>
            <a:ext cx="5029200" cy="876300"/>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1600"/>
              <a:t>      </a:t>
            </a:r>
            <a:r>
              <a:rPr lang="en-US" sz="1600">
                <a:solidFill>
                  <a:srgbClr val="0000CC"/>
                </a:solidFill>
              </a:rPr>
              <a:t>Solid line=numerics. Dashed line = analytic result from PN energy landscape calculation.</a:t>
            </a:r>
          </a:p>
          <a:p>
            <a:pPr marL="342900" indent="-342900">
              <a:spcBef>
                <a:spcPct val="50000"/>
              </a:spcBef>
              <a:buFontTx/>
              <a:buNone/>
            </a:pPr>
            <a:endParaRPr lang="en-US" sz="1600">
              <a:solidFill>
                <a:srgbClr val="0000CC"/>
              </a:solidFill>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381000" y="304800"/>
            <a:ext cx="8229600" cy="1143000"/>
          </a:xfrm>
        </p:spPr>
        <p:txBody>
          <a:bodyPr/>
          <a:lstStyle/>
          <a:p>
            <a:r>
              <a:rPr lang="en-US"/>
              <a:t>Results on Extended Optical Lattices </a:t>
            </a:r>
          </a:p>
        </p:txBody>
      </p:sp>
      <p:sp>
        <p:nvSpPr>
          <p:cNvPr id="354308" name="Text Box 4"/>
          <p:cNvSpPr txBox="1">
            <a:spLocks noChangeArrowheads="1"/>
          </p:cNvSpPr>
          <p:nvPr/>
        </p:nvSpPr>
        <p:spPr bwMode="auto">
          <a:xfrm>
            <a:off x="228600" y="1524000"/>
            <a:ext cx="8534400" cy="3814763"/>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2000" dirty="0"/>
              <a:t>  </a:t>
            </a:r>
          </a:p>
          <a:p>
            <a:pPr marL="342900" indent="-342900">
              <a:spcBef>
                <a:spcPct val="50000"/>
              </a:spcBef>
              <a:buFontTx/>
              <a:buNone/>
            </a:pPr>
            <a:r>
              <a:rPr lang="en-US" sz="2000" dirty="0"/>
              <a:t>     To test mechanism on extended lattices, we study the case N=101 with a </a:t>
            </a:r>
            <a:r>
              <a:rPr lang="en-US" sz="2000" dirty="0" smtClean="0"/>
              <a:t>ILM </a:t>
            </a:r>
            <a:r>
              <a:rPr lang="en-US" sz="2000" dirty="0"/>
              <a:t>of the form studied in the nonlinear </a:t>
            </a:r>
            <a:r>
              <a:rPr lang="en-US" sz="2000" dirty="0" err="1"/>
              <a:t>trimer</a:t>
            </a:r>
            <a:r>
              <a:rPr lang="en-US" sz="2000" dirty="0"/>
              <a:t> located at the center of the lattice (N</a:t>
            </a:r>
            <a:r>
              <a:rPr lang="en-US" sz="2000" baseline="-25000" dirty="0"/>
              <a:t>0 </a:t>
            </a:r>
            <a:r>
              <a:rPr lang="en-US" sz="2000" dirty="0"/>
              <a:t>=51). In the next two slides, we show the results of increasing the total energy on the </a:t>
            </a:r>
            <a:r>
              <a:rPr lang="en-US" sz="2000" dirty="0" err="1"/>
              <a:t>trimer</a:t>
            </a:r>
            <a:r>
              <a:rPr lang="en-US" sz="2000" dirty="0"/>
              <a:t>. We find that in the extended system, the energy threshold for destabilization and consequent motion of the </a:t>
            </a:r>
            <a:r>
              <a:rPr lang="en-US" sz="2000" dirty="0" smtClean="0"/>
              <a:t>ILM </a:t>
            </a:r>
            <a:r>
              <a:rPr lang="en-US" sz="2000" dirty="0"/>
              <a:t>is slightly </a:t>
            </a:r>
            <a:r>
              <a:rPr lang="en-US" sz="2000" i="1" dirty="0"/>
              <a:t>higher</a:t>
            </a:r>
            <a:r>
              <a:rPr lang="en-US" sz="2000" dirty="0"/>
              <a:t> than in the </a:t>
            </a:r>
            <a:r>
              <a:rPr lang="en-US" sz="2000" dirty="0" err="1"/>
              <a:t>trimer</a:t>
            </a:r>
            <a:r>
              <a:rPr lang="en-US" sz="2000" dirty="0"/>
              <a:t>—we attribute this to the existence of many other degrees of freedom in the extended system. However, at energies very close to the threshold predicted from the </a:t>
            </a:r>
            <a:r>
              <a:rPr lang="en-US" sz="2000" dirty="0" err="1"/>
              <a:t>trimer</a:t>
            </a:r>
            <a:r>
              <a:rPr lang="en-US" sz="2000" dirty="0"/>
              <a:t> (</a:t>
            </a:r>
            <a:r>
              <a:rPr lang="en-US" sz="2000" dirty="0" err="1"/>
              <a:t>E</a:t>
            </a:r>
            <a:r>
              <a:rPr lang="en-US" sz="2000" baseline="-25000" dirty="0" err="1"/>
              <a:t>thrs</a:t>
            </a:r>
            <a:r>
              <a:rPr lang="en-US" sz="2000" dirty="0"/>
              <a:t>), the destabilization and migration of the </a:t>
            </a:r>
            <a:r>
              <a:rPr lang="en-US" sz="2000" dirty="0" smtClean="0"/>
              <a:t>ILM </a:t>
            </a:r>
            <a:r>
              <a:rPr lang="en-US" sz="2000" dirty="0"/>
              <a:t>do occur, confirming that the mechanism that we have described analytically in the </a:t>
            </a:r>
            <a:r>
              <a:rPr lang="en-US" sz="2000" dirty="0" err="1"/>
              <a:t>trimer</a:t>
            </a:r>
            <a:r>
              <a:rPr lang="en-US" sz="2000" dirty="0"/>
              <a:t> does capture the behavior of the extended system. </a:t>
            </a:r>
            <a:endParaRPr lang="en-US" sz="2000" baseline="-25000"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p:txBody>
          <a:bodyPr/>
          <a:lstStyle/>
          <a:p>
            <a:r>
              <a:rPr lang="en-US"/>
              <a:t>Results at low energy</a:t>
            </a:r>
          </a:p>
        </p:txBody>
      </p:sp>
      <p:pic>
        <p:nvPicPr>
          <p:cNvPr id="356356" name="Picture 4"/>
          <p:cNvPicPr>
            <a:picLocks noGrp="1" noChangeAspect="1" noChangeArrowheads="1"/>
          </p:cNvPicPr>
          <p:nvPr>
            <p:ph type="body" idx="1"/>
          </p:nvPr>
        </p:nvPicPr>
        <p:blipFill>
          <a:blip r:embed="rId3" cstate="print"/>
          <a:srcRect/>
          <a:stretch>
            <a:fillRect/>
          </a:stretch>
        </p:blipFill>
        <p:spPr>
          <a:xfrm>
            <a:off x="2057400" y="1295400"/>
            <a:ext cx="4832350" cy="3749675"/>
          </a:xfrm>
          <a:noFill/>
          <a:ln/>
        </p:spPr>
      </p:pic>
      <p:sp>
        <p:nvSpPr>
          <p:cNvPr id="356357" name="Text Box 5"/>
          <p:cNvSpPr txBox="1">
            <a:spLocks noChangeArrowheads="1"/>
          </p:cNvSpPr>
          <p:nvPr/>
        </p:nvSpPr>
        <p:spPr bwMode="auto">
          <a:xfrm>
            <a:off x="381000" y="5257800"/>
            <a:ext cx="8458200" cy="1465263"/>
          </a:xfrm>
          <a:prstGeom prst="rect">
            <a:avLst/>
          </a:prstGeom>
          <a:noFill/>
          <a:ln w="9525" algn="ctr">
            <a:noFill/>
            <a:miter lim="800000"/>
            <a:headEnd/>
            <a:tailEnd/>
          </a:ln>
          <a:effectLst/>
        </p:spPr>
        <p:txBody>
          <a:bodyPr>
            <a:spAutoFit/>
          </a:bodyPr>
          <a:lstStyle/>
          <a:p>
            <a:pPr marL="342900" indent="-342900">
              <a:spcBef>
                <a:spcPct val="50000"/>
              </a:spcBef>
            </a:pPr>
            <a:r>
              <a:rPr lang="en-US" sz="2000" dirty="0"/>
              <a:t>N=101 lattice. a) unperturbed “</a:t>
            </a:r>
            <a:r>
              <a:rPr lang="en-US" sz="2000" dirty="0" err="1"/>
              <a:t>trimer</a:t>
            </a:r>
            <a:r>
              <a:rPr lang="en-US" sz="2000" dirty="0"/>
              <a:t>” </a:t>
            </a:r>
            <a:r>
              <a:rPr lang="en-US" sz="2000" dirty="0" smtClean="0"/>
              <a:t>ILM </a:t>
            </a:r>
            <a:r>
              <a:rPr lang="en-US" sz="2000" dirty="0"/>
              <a:t>at site 51; b) Perturbation on site 50 is just above </a:t>
            </a:r>
            <a:r>
              <a:rPr lang="en-US" sz="2000" dirty="0" err="1"/>
              <a:t>trimer</a:t>
            </a:r>
            <a:r>
              <a:rPr lang="en-US" sz="2000" dirty="0"/>
              <a:t> threshold. </a:t>
            </a:r>
            <a:r>
              <a:rPr lang="en-US" sz="2000" dirty="0" err="1"/>
              <a:t>E</a:t>
            </a:r>
            <a:r>
              <a:rPr lang="en-US" sz="2000" i="1" baseline="-25000" dirty="0" err="1"/>
              <a:t>thrs</a:t>
            </a:r>
            <a:r>
              <a:rPr lang="en-US" sz="2000" dirty="0"/>
              <a:t>; the </a:t>
            </a:r>
            <a:r>
              <a:rPr lang="en-US" sz="2000" dirty="0" smtClean="0"/>
              <a:t>ILM </a:t>
            </a:r>
            <a:r>
              <a:rPr lang="en-US" sz="2000" dirty="0"/>
              <a:t>on extended lattice remains (barely) stable and the energy is reflected off to left as a low amplitude, seemingly localized excitation. The right panels confirm that in neither case does the </a:t>
            </a:r>
            <a:r>
              <a:rPr lang="en-US" sz="2000" dirty="0" smtClean="0"/>
              <a:t>ILM </a:t>
            </a:r>
            <a:r>
              <a:rPr lang="en-US" sz="2000" dirty="0"/>
              <a:t>move.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p:txBody>
          <a:bodyPr/>
          <a:lstStyle/>
          <a:p>
            <a:r>
              <a:rPr lang="en-US"/>
              <a:t>Results at higher energy</a:t>
            </a:r>
          </a:p>
        </p:txBody>
      </p:sp>
      <p:sp>
        <p:nvSpPr>
          <p:cNvPr id="358404" name="Text Box 4"/>
          <p:cNvSpPr txBox="1">
            <a:spLocks noChangeArrowheads="1"/>
          </p:cNvSpPr>
          <p:nvPr/>
        </p:nvSpPr>
        <p:spPr bwMode="auto">
          <a:xfrm>
            <a:off x="152400" y="5257800"/>
            <a:ext cx="8991600" cy="1200329"/>
          </a:xfrm>
          <a:prstGeom prst="rect">
            <a:avLst/>
          </a:prstGeom>
          <a:noFill/>
          <a:ln w="9525" algn="ctr">
            <a:noFill/>
            <a:miter lim="800000"/>
            <a:headEnd/>
            <a:tailEnd/>
          </a:ln>
          <a:effectLst/>
        </p:spPr>
        <p:txBody>
          <a:bodyPr>
            <a:spAutoFit/>
          </a:bodyPr>
          <a:lstStyle/>
          <a:p>
            <a:pPr marL="342900" indent="-342900">
              <a:spcBef>
                <a:spcPct val="50000"/>
              </a:spcBef>
            </a:pPr>
            <a:r>
              <a:rPr lang="en-US" sz="2000" dirty="0"/>
              <a:t>N=101 lattice. c) </a:t>
            </a:r>
            <a:r>
              <a:rPr lang="en-US" sz="2000" dirty="0" smtClean="0"/>
              <a:t>ILM </a:t>
            </a:r>
            <a:r>
              <a:rPr lang="en-US" sz="2000" dirty="0"/>
              <a:t>migrates by one site towards the perturbation after t ~ 5 time steps; d) </a:t>
            </a:r>
            <a:r>
              <a:rPr lang="en-US" sz="2000" dirty="0" smtClean="0"/>
              <a:t>ILM </a:t>
            </a:r>
            <a:r>
              <a:rPr lang="en-US" sz="2000" dirty="0"/>
              <a:t>migrates at t~ 2 time steps and a localized excitation (moving breather) moves off to right, indicating the passage of energy through the </a:t>
            </a:r>
            <a:r>
              <a:rPr lang="en-US" sz="2000" dirty="0" smtClean="0"/>
              <a:t>ILM. </a:t>
            </a:r>
            <a:r>
              <a:rPr lang="en-US" sz="2000" dirty="0"/>
              <a:t>Note that panels on right confirm that </a:t>
            </a:r>
            <a:r>
              <a:rPr lang="en-US" sz="2000" dirty="0" smtClean="0"/>
              <a:t>ILM </a:t>
            </a:r>
            <a:r>
              <a:rPr lang="en-US" sz="2000" dirty="0"/>
              <a:t>has moved.  </a:t>
            </a:r>
          </a:p>
        </p:txBody>
      </p:sp>
      <p:pic>
        <p:nvPicPr>
          <p:cNvPr id="358406" name="Picture 6"/>
          <p:cNvPicPr>
            <a:picLocks noGrp="1" noChangeAspect="1" noChangeArrowheads="1"/>
          </p:cNvPicPr>
          <p:nvPr>
            <p:ph type="body" idx="1"/>
          </p:nvPr>
        </p:nvPicPr>
        <p:blipFill>
          <a:blip r:embed="rId3" cstate="print"/>
          <a:srcRect/>
          <a:stretch>
            <a:fillRect/>
          </a:stretch>
        </p:blipFill>
        <p:spPr>
          <a:xfrm>
            <a:off x="1981200" y="1219200"/>
            <a:ext cx="5118100" cy="3751263"/>
          </a:xfrm>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457200" y="152400"/>
            <a:ext cx="8229600" cy="1143000"/>
          </a:xfrm>
        </p:spPr>
        <p:txBody>
          <a:bodyPr/>
          <a:lstStyle/>
          <a:p>
            <a:r>
              <a:rPr lang="en-US"/>
              <a:t>Outline</a:t>
            </a:r>
          </a:p>
        </p:txBody>
      </p:sp>
      <p:sp>
        <p:nvSpPr>
          <p:cNvPr id="342019" name="Rectangle 3"/>
          <p:cNvSpPr>
            <a:spLocks noGrp="1" noChangeArrowheads="1"/>
          </p:cNvSpPr>
          <p:nvPr>
            <p:ph type="body" idx="1"/>
          </p:nvPr>
        </p:nvSpPr>
        <p:spPr>
          <a:xfrm>
            <a:off x="457200" y="1295400"/>
            <a:ext cx="8229600" cy="4876800"/>
          </a:xfrm>
        </p:spPr>
        <p:txBody>
          <a:bodyPr/>
          <a:lstStyle/>
          <a:p>
            <a:pPr>
              <a:lnSpc>
                <a:spcPct val="90000"/>
              </a:lnSpc>
            </a:pPr>
            <a:r>
              <a:rPr lang="en-US" sz="2100" dirty="0"/>
              <a:t>“Bose-Einstein Condensates” (BECs)</a:t>
            </a:r>
          </a:p>
          <a:p>
            <a:pPr lvl="1">
              <a:lnSpc>
                <a:spcPct val="90000"/>
              </a:lnSpc>
            </a:pPr>
            <a:r>
              <a:rPr lang="en-US" sz="2000" dirty="0"/>
              <a:t>Concept and Images</a:t>
            </a:r>
          </a:p>
          <a:p>
            <a:pPr lvl="1">
              <a:lnSpc>
                <a:spcPct val="90000"/>
              </a:lnSpc>
            </a:pPr>
            <a:r>
              <a:rPr lang="en-US" sz="2000" dirty="0"/>
              <a:t>Gross-</a:t>
            </a:r>
            <a:r>
              <a:rPr lang="en-US" sz="2000" dirty="0" err="1"/>
              <a:t>Pitaevskii</a:t>
            </a:r>
            <a:r>
              <a:rPr lang="en-US" sz="2000" dirty="0"/>
              <a:t> Equation (GPE)—</a:t>
            </a:r>
            <a:r>
              <a:rPr lang="en-US" sz="2000" dirty="0" err="1"/>
              <a:t>solitons</a:t>
            </a:r>
            <a:r>
              <a:rPr lang="en-US" sz="2000" dirty="0"/>
              <a:t> in 1D?</a:t>
            </a:r>
          </a:p>
          <a:p>
            <a:pPr>
              <a:lnSpc>
                <a:spcPct val="90000"/>
              </a:lnSpc>
            </a:pPr>
            <a:r>
              <a:rPr lang="en-US" sz="2100" dirty="0"/>
              <a:t>BECs in “Optical Lattices”  (OLs)</a:t>
            </a:r>
          </a:p>
          <a:p>
            <a:pPr lvl="1">
              <a:lnSpc>
                <a:spcPct val="90000"/>
              </a:lnSpc>
            </a:pPr>
            <a:r>
              <a:rPr lang="en-US" sz="2000" dirty="0"/>
              <a:t>Concept and images</a:t>
            </a:r>
          </a:p>
          <a:p>
            <a:pPr lvl="1">
              <a:lnSpc>
                <a:spcPct val="90000"/>
              </a:lnSpc>
            </a:pPr>
            <a:r>
              <a:rPr lang="en-US" sz="2000" dirty="0"/>
              <a:t>Discrete Nonlinear Schr</a:t>
            </a:r>
            <a:r>
              <a:rPr lang="en-US" sz="2000" dirty="0">
                <a:cs typeface="Arial" charset="0"/>
              </a:rPr>
              <a:t>ödinger Equation (DNLSE) </a:t>
            </a:r>
          </a:p>
          <a:p>
            <a:pPr>
              <a:lnSpc>
                <a:spcPct val="90000"/>
              </a:lnSpc>
            </a:pPr>
            <a:r>
              <a:rPr lang="en-US" sz="2100" dirty="0"/>
              <a:t>Interlude on </a:t>
            </a:r>
            <a:r>
              <a:rPr lang="en-US" sz="2100" dirty="0" smtClean="0"/>
              <a:t>“Intrinsic Localized Modes” = (ILMs</a:t>
            </a:r>
            <a:r>
              <a:rPr lang="en-US" sz="2100" dirty="0"/>
              <a:t>)</a:t>
            </a:r>
            <a:endParaRPr lang="en-US" sz="2100" dirty="0">
              <a:cs typeface="Arial" charset="0"/>
            </a:endParaRPr>
          </a:p>
          <a:p>
            <a:pPr>
              <a:lnSpc>
                <a:spcPct val="90000"/>
              </a:lnSpc>
            </a:pPr>
            <a:r>
              <a:rPr lang="en-US" sz="2100" dirty="0"/>
              <a:t>Excitations of BECs in OLs and their interactions </a:t>
            </a:r>
          </a:p>
          <a:p>
            <a:pPr lvl="1">
              <a:lnSpc>
                <a:spcPct val="90000"/>
              </a:lnSpc>
            </a:pPr>
            <a:r>
              <a:rPr lang="en-US" sz="2000" dirty="0"/>
              <a:t>Previous results on transfer (“leakage”) of BECs from OLs </a:t>
            </a:r>
          </a:p>
          <a:p>
            <a:pPr>
              <a:lnSpc>
                <a:spcPct val="90000"/>
              </a:lnSpc>
            </a:pPr>
            <a:r>
              <a:rPr lang="en-US" sz="2100" dirty="0"/>
              <a:t>A Heuristic Understanding of </a:t>
            </a:r>
            <a:r>
              <a:rPr lang="en-US" sz="2100" dirty="0" smtClean="0"/>
              <a:t>ILM </a:t>
            </a:r>
            <a:r>
              <a:rPr lang="en-US" sz="2100" dirty="0"/>
              <a:t>Interactions </a:t>
            </a:r>
          </a:p>
          <a:p>
            <a:pPr lvl="1">
              <a:lnSpc>
                <a:spcPct val="90000"/>
              </a:lnSpc>
            </a:pPr>
            <a:r>
              <a:rPr lang="en-US" sz="2000" dirty="0"/>
              <a:t>The Nonlinear </a:t>
            </a:r>
            <a:r>
              <a:rPr lang="en-US" sz="2000" dirty="0" err="1"/>
              <a:t>Trimer</a:t>
            </a:r>
            <a:r>
              <a:rPr lang="en-US" sz="2000" dirty="0"/>
              <a:t> as a Model System</a:t>
            </a:r>
          </a:p>
          <a:p>
            <a:pPr lvl="1">
              <a:lnSpc>
                <a:spcPct val="90000"/>
              </a:lnSpc>
            </a:pPr>
            <a:r>
              <a:rPr lang="en-US" sz="2000" dirty="0"/>
              <a:t>The </a:t>
            </a:r>
            <a:r>
              <a:rPr lang="en-US" sz="2000" dirty="0" err="1"/>
              <a:t>Peierls-Nabarro</a:t>
            </a:r>
            <a:r>
              <a:rPr lang="en-US" sz="2000" dirty="0"/>
              <a:t> Barrier and Energy Landscape</a:t>
            </a:r>
          </a:p>
          <a:p>
            <a:pPr>
              <a:lnSpc>
                <a:spcPct val="90000"/>
              </a:lnSpc>
            </a:pPr>
            <a:r>
              <a:rPr lang="en-US" sz="2300" dirty="0"/>
              <a:t>Results for Extended Systems</a:t>
            </a:r>
          </a:p>
          <a:p>
            <a:pPr>
              <a:lnSpc>
                <a:spcPct val="90000"/>
              </a:lnSpc>
            </a:pPr>
            <a:r>
              <a:rPr lang="en-US" sz="2100" dirty="0"/>
              <a:t>Summary and Conclusions</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60450" name="Rectangle 2"/>
          <p:cNvSpPr>
            <a:spLocks noGrp="1" noChangeArrowheads="1"/>
          </p:cNvSpPr>
          <p:nvPr>
            <p:ph type="title"/>
          </p:nvPr>
        </p:nvSpPr>
        <p:spPr/>
        <p:txBody>
          <a:bodyPr/>
          <a:lstStyle/>
          <a:p>
            <a:r>
              <a:rPr lang="en-US"/>
              <a:t>Results for Longer Times</a:t>
            </a:r>
          </a:p>
        </p:txBody>
      </p:sp>
      <p:graphicFrame>
        <p:nvGraphicFramePr>
          <p:cNvPr id="360453" name="Object 5"/>
          <p:cNvGraphicFramePr>
            <a:graphicFrameLocks noChangeAspect="1"/>
          </p:cNvGraphicFramePr>
          <p:nvPr>
            <p:ph sz="half" idx="1"/>
          </p:nvPr>
        </p:nvGraphicFramePr>
        <p:xfrm>
          <a:off x="457200" y="1219200"/>
          <a:ext cx="4037013" cy="3170238"/>
        </p:xfrm>
        <a:graphic>
          <a:graphicData uri="http://schemas.openxmlformats.org/presentationml/2006/ole">
            <p:oleObj spid="_x0000_s360453" name="Acrobat Document" r:id="rId4" imgW="4864100" imgH="3822700" progId="">
              <p:embed/>
            </p:oleObj>
          </a:graphicData>
        </a:graphic>
      </p:graphicFrame>
      <p:sp>
        <p:nvSpPr>
          <p:cNvPr id="360451" name="Text Box 3"/>
          <p:cNvSpPr txBox="1">
            <a:spLocks noChangeArrowheads="1"/>
          </p:cNvSpPr>
          <p:nvPr/>
        </p:nvSpPr>
        <p:spPr bwMode="auto">
          <a:xfrm>
            <a:off x="152400" y="4724400"/>
            <a:ext cx="8991600" cy="1739900"/>
          </a:xfrm>
          <a:prstGeom prst="rect">
            <a:avLst/>
          </a:prstGeom>
          <a:noFill/>
          <a:ln w="9525" algn="ctr">
            <a:noFill/>
            <a:miter lim="800000"/>
            <a:headEnd/>
            <a:tailEnd/>
          </a:ln>
          <a:effectLst/>
        </p:spPr>
        <p:txBody>
          <a:bodyPr>
            <a:spAutoFit/>
          </a:bodyPr>
          <a:lstStyle/>
          <a:p>
            <a:pPr marL="342900" indent="-342900">
              <a:spcBef>
                <a:spcPct val="50000"/>
              </a:spcBef>
            </a:pPr>
            <a:r>
              <a:rPr lang="en-US" sz="2000" dirty="0"/>
              <a:t>N=101 lattice. This shows results for longer time. Left panel shows reflection of moving breather off the open boundary and then second interaction with </a:t>
            </a:r>
            <a:r>
              <a:rPr lang="en-US" sz="2000" dirty="0" smtClean="0"/>
              <a:t>ILM </a:t>
            </a:r>
            <a:r>
              <a:rPr lang="en-US" sz="2000" dirty="0"/>
              <a:t>leading to two site migration. Right panel shows periodic boundary conditions (so discrete </a:t>
            </a:r>
            <a:r>
              <a:rPr lang="en-US" sz="2000" dirty="0" err="1"/>
              <a:t>pseudomomentum</a:t>
            </a:r>
            <a:r>
              <a:rPr lang="en-US" sz="2000" dirty="0"/>
              <a:t> is conserved.) Note that in each case, </a:t>
            </a:r>
            <a:r>
              <a:rPr lang="en-US" sz="2000" dirty="0" smtClean="0"/>
              <a:t>ILM </a:t>
            </a:r>
            <a:r>
              <a:rPr lang="en-US" sz="2000" dirty="0"/>
              <a:t>moves in direction of incoming wave, as predicted by PN analysis of </a:t>
            </a:r>
            <a:r>
              <a:rPr lang="en-US" sz="2000" dirty="0" err="1"/>
              <a:t>trimer</a:t>
            </a:r>
            <a:r>
              <a:rPr lang="en-US" sz="2000" dirty="0"/>
              <a:t>. </a:t>
            </a:r>
          </a:p>
        </p:txBody>
      </p:sp>
      <p:graphicFrame>
        <p:nvGraphicFramePr>
          <p:cNvPr id="360455" name="Object 7"/>
          <p:cNvGraphicFramePr>
            <a:graphicFrameLocks noChangeAspect="1"/>
          </p:cNvGraphicFramePr>
          <p:nvPr>
            <p:ph sz="half" idx="2"/>
          </p:nvPr>
        </p:nvGraphicFramePr>
        <p:xfrm>
          <a:off x="4648200" y="1219200"/>
          <a:ext cx="4038600" cy="3170238"/>
        </p:xfrm>
        <a:graphic>
          <a:graphicData uri="http://schemas.openxmlformats.org/presentationml/2006/ole">
            <p:oleObj spid="_x0000_s360455" name="Acrobat Document" r:id="rId5" imgW="4864100" imgH="3822700" progId="">
              <p:embed/>
            </p:oleObj>
          </a:graphicData>
        </a:graphic>
      </p:graphicFrame>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35874" name="Rectangle 2"/>
          <p:cNvSpPr>
            <a:spLocks noGrp="1" noChangeArrowheads="1"/>
          </p:cNvSpPr>
          <p:nvPr>
            <p:ph type="title"/>
          </p:nvPr>
        </p:nvSpPr>
        <p:spPr>
          <a:xfrm>
            <a:off x="457200" y="0"/>
            <a:ext cx="8229600" cy="1143000"/>
          </a:xfrm>
        </p:spPr>
        <p:txBody>
          <a:bodyPr/>
          <a:lstStyle/>
          <a:p>
            <a:r>
              <a:rPr lang="en-US"/>
              <a:t>Summary and Conclusions</a:t>
            </a:r>
          </a:p>
        </p:txBody>
      </p:sp>
      <p:sp>
        <p:nvSpPr>
          <p:cNvPr id="335875" name="Rectangle 3"/>
          <p:cNvSpPr>
            <a:spLocks noGrp="1" noChangeArrowheads="1"/>
          </p:cNvSpPr>
          <p:nvPr>
            <p:ph type="body" idx="1"/>
          </p:nvPr>
        </p:nvSpPr>
        <p:spPr/>
        <p:txBody>
          <a:bodyPr/>
          <a:lstStyle/>
          <a:p>
            <a:pPr>
              <a:lnSpc>
                <a:spcPct val="90000"/>
              </a:lnSpc>
            </a:pPr>
            <a:r>
              <a:rPr lang="en-US" sz="2200" dirty="0"/>
              <a:t>The threshold for collisions leading to “tunneling” of amplitude through </a:t>
            </a:r>
            <a:r>
              <a:rPr lang="en-US" sz="2200" dirty="0" smtClean="0"/>
              <a:t>ILM </a:t>
            </a:r>
            <a:r>
              <a:rPr lang="en-US" sz="2200" dirty="0"/>
              <a:t>is sharp and is related to the loss of stability of the </a:t>
            </a:r>
            <a:r>
              <a:rPr lang="en-US" sz="2200" dirty="0" smtClean="0"/>
              <a:t>ILM.</a:t>
            </a:r>
            <a:endParaRPr lang="en-US" sz="2200" dirty="0"/>
          </a:p>
          <a:p>
            <a:pPr>
              <a:lnSpc>
                <a:spcPct val="90000"/>
              </a:lnSpc>
            </a:pPr>
            <a:r>
              <a:rPr lang="en-US" sz="2200" dirty="0"/>
              <a:t>The loss of stability of the </a:t>
            </a:r>
            <a:r>
              <a:rPr lang="en-US" sz="2200" dirty="0" smtClean="0"/>
              <a:t>ILM </a:t>
            </a:r>
            <a:r>
              <a:rPr lang="en-US" sz="2200" dirty="0"/>
              <a:t>is related to the PN barrier in which the </a:t>
            </a:r>
            <a:r>
              <a:rPr lang="en-US" sz="2200" dirty="0" smtClean="0"/>
              <a:t>ILM </a:t>
            </a:r>
            <a:r>
              <a:rPr lang="en-US" sz="2200" dirty="0"/>
              <a:t>is self-trapped.</a:t>
            </a:r>
          </a:p>
          <a:p>
            <a:pPr>
              <a:lnSpc>
                <a:spcPct val="90000"/>
              </a:lnSpc>
            </a:pPr>
            <a:r>
              <a:rPr lang="en-US" sz="2200" dirty="0"/>
              <a:t>When amplitude is transmitted, the </a:t>
            </a:r>
            <a:r>
              <a:rPr lang="en-US" sz="2200" dirty="0" smtClean="0"/>
              <a:t>ILM </a:t>
            </a:r>
            <a:r>
              <a:rPr lang="en-US" sz="2200" dirty="0"/>
              <a:t>moves by one site in the direction of the incoming wave.</a:t>
            </a:r>
          </a:p>
          <a:p>
            <a:pPr>
              <a:lnSpc>
                <a:spcPct val="90000"/>
              </a:lnSpc>
            </a:pPr>
            <a:r>
              <a:rPr lang="en-US" sz="2200" dirty="0"/>
              <a:t>The dynamics of the interactions of moving excitations with </a:t>
            </a:r>
            <a:r>
              <a:rPr lang="en-US" sz="2200" dirty="0" smtClean="0"/>
              <a:t>ILMs</a:t>
            </a:r>
            <a:r>
              <a:rPr lang="en-US" sz="2200" dirty="0"/>
              <a:t>, including the size of the transmitted amplitude and the motion of the </a:t>
            </a:r>
            <a:r>
              <a:rPr lang="en-US" sz="2200" dirty="0" smtClean="0"/>
              <a:t>ILM, </a:t>
            </a:r>
            <a:r>
              <a:rPr lang="en-US" sz="2200" dirty="0"/>
              <a:t>can be understood in terms of motion on the fixed energy contours of a PN Energy Landscape.</a:t>
            </a:r>
          </a:p>
          <a:p>
            <a:pPr>
              <a:lnSpc>
                <a:spcPct val="90000"/>
              </a:lnSpc>
            </a:pPr>
            <a:r>
              <a:rPr lang="en-US" sz="2200" dirty="0"/>
              <a:t>The nonlinear </a:t>
            </a:r>
            <a:r>
              <a:rPr lang="en-US" sz="2200" dirty="0" err="1"/>
              <a:t>trimer</a:t>
            </a:r>
            <a:r>
              <a:rPr lang="en-US" sz="2200" dirty="0"/>
              <a:t> provides a quantitative fit to the results observed in extended systems and allows us to obtain an analytic expression for the transmitted amplitude. </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7874" name="Rectangle 2"/>
          <p:cNvSpPr>
            <a:spLocks noGrp="1" noChangeArrowheads="1"/>
          </p:cNvSpPr>
          <p:nvPr>
            <p:ph type="title"/>
          </p:nvPr>
        </p:nvSpPr>
        <p:spPr>
          <a:xfrm>
            <a:off x="685800" y="228600"/>
            <a:ext cx="7772400" cy="1143000"/>
          </a:xfrm>
        </p:spPr>
        <p:txBody>
          <a:bodyPr/>
          <a:lstStyle/>
          <a:p>
            <a:r>
              <a:rPr lang="en-US" sz="3600" dirty="0"/>
              <a:t>Selected References </a:t>
            </a:r>
          </a:p>
        </p:txBody>
      </p:sp>
      <p:sp>
        <p:nvSpPr>
          <p:cNvPr id="207875" name="Rectangle 3"/>
          <p:cNvSpPr>
            <a:spLocks noGrp="1" noChangeArrowheads="1"/>
          </p:cNvSpPr>
          <p:nvPr>
            <p:ph type="body" idx="1"/>
          </p:nvPr>
        </p:nvSpPr>
        <p:spPr>
          <a:xfrm>
            <a:off x="457200" y="1295400"/>
            <a:ext cx="8229600" cy="4953000"/>
          </a:xfrm>
        </p:spPr>
        <p:txBody>
          <a:bodyPr/>
          <a:lstStyle/>
          <a:p>
            <a:pPr marL="0" indent="0">
              <a:lnSpc>
                <a:spcPct val="75000"/>
              </a:lnSpc>
              <a:buFontTx/>
              <a:buNone/>
            </a:pPr>
            <a:r>
              <a:rPr lang="en-US" sz="1800" dirty="0"/>
              <a:t>S. </a:t>
            </a:r>
            <a:r>
              <a:rPr lang="en-US" sz="1800" dirty="0" err="1"/>
              <a:t>Aubry</a:t>
            </a:r>
            <a:r>
              <a:rPr lang="en-US" sz="1800" dirty="0"/>
              <a:t>, </a:t>
            </a:r>
            <a:r>
              <a:rPr lang="en-US" sz="1800" dirty="0">
                <a:solidFill>
                  <a:srgbClr val="0000FF"/>
                </a:solidFill>
              </a:rPr>
              <a:t>“Discrete Breathers: Localization and transfer of energy in         discrete Hamiltonian nonlinear systems,”</a:t>
            </a:r>
            <a:r>
              <a:rPr lang="en-US" sz="1800" dirty="0">
                <a:solidFill>
                  <a:srgbClr val="00B050"/>
                </a:solidFill>
              </a:rPr>
              <a:t> </a:t>
            </a:r>
            <a:r>
              <a:rPr lang="en-US" sz="1800" i="1" dirty="0" err="1"/>
              <a:t>Physica</a:t>
            </a:r>
            <a:r>
              <a:rPr lang="en-US" sz="1800" i="1" dirty="0"/>
              <a:t> D</a:t>
            </a:r>
            <a:r>
              <a:rPr lang="en-US" sz="1800" dirty="0"/>
              <a:t> </a:t>
            </a:r>
            <a:r>
              <a:rPr lang="en-US" sz="1800" b="1" dirty="0"/>
              <a:t>216</a:t>
            </a:r>
            <a:r>
              <a:rPr lang="en-US" sz="1800" dirty="0"/>
              <a:t>, 1-30 (2006). </a:t>
            </a:r>
          </a:p>
          <a:p>
            <a:pPr marL="0" indent="0">
              <a:lnSpc>
                <a:spcPct val="75000"/>
              </a:lnSpc>
              <a:buFontTx/>
              <a:buNone/>
            </a:pPr>
            <a:r>
              <a:rPr lang="en-US" sz="1800" dirty="0"/>
              <a:t>David K. Campbell, </a:t>
            </a:r>
            <a:r>
              <a:rPr lang="en-US" sz="1800" dirty="0" err="1"/>
              <a:t>Sergej</a:t>
            </a:r>
            <a:r>
              <a:rPr lang="en-US" sz="1800" dirty="0"/>
              <a:t> </a:t>
            </a:r>
            <a:r>
              <a:rPr lang="en-US" sz="1800" dirty="0" err="1"/>
              <a:t>Flach</a:t>
            </a:r>
            <a:r>
              <a:rPr lang="en-US" sz="1800" dirty="0"/>
              <a:t>, and Yuri S. </a:t>
            </a:r>
            <a:r>
              <a:rPr lang="en-US" sz="1800" dirty="0" err="1"/>
              <a:t>Kivshar</a:t>
            </a:r>
            <a:r>
              <a:rPr lang="en-US" sz="1800" dirty="0"/>
              <a:t>, </a:t>
            </a:r>
            <a:r>
              <a:rPr lang="en-US" sz="1800" dirty="0">
                <a:solidFill>
                  <a:srgbClr val="0000FF"/>
                </a:solidFill>
              </a:rPr>
              <a:t>“Localizing Energy Through Nonlinearity and Discreteness,</a:t>
            </a:r>
            <a:r>
              <a:rPr lang="en-US" sz="1800" dirty="0">
                <a:solidFill>
                  <a:srgbClr val="00B050"/>
                </a:solidFill>
              </a:rPr>
              <a:t>”</a:t>
            </a:r>
            <a:r>
              <a:rPr lang="en-US" sz="1800" dirty="0"/>
              <a:t> pp. 43-49, </a:t>
            </a:r>
            <a:r>
              <a:rPr lang="en-US" sz="1800" i="1" dirty="0"/>
              <a:t>Physics Today</a:t>
            </a:r>
            <a:r>
              <a:rPr lang="en-US" sz="1800" dirty="0"/>
              <a:t> (January 2004). </a:t>
            </a:r>
          </a:p>
          <a:p>
            <a:pPr marL="0" indent="0">
              <a:lnSpc>
                <a:spcPct val="75000"/>
              </a:lnSpc>
              <a:buFontTx/>
              <a:buNone/>
            </a:pPr>
            <a:r>
              <a:rPr lang="en-US" sz="1800" dirty="0"/>
              <a:t>J. </a:t>
            </a:r>
            <a:r>
              <a:rPr lang="en-US" sz="1800" dirty="0" err="1"/>
              <a:t>Esteve</a:t>
            </a:r>
            <a:r>
              <a:rPr lang="en-US" sz="1800" dirty="0"/>
              <a:t> et al</a:t>
            </a:r>
            <a:r>
              <a:rPr lang="en-US" sz="1800" dirty="0">
                <a:solidFill>
                  <a:srgbClr val="00B050"/>
                </a:solidFill>
              </a:rPr>
              <a:t>, </a:t>
            </a:r>
            <a:r>
              <a:rPr lang="en-US" sz="1800" dirty="0">
                <a:solidFill>
                  <a:srgbClr val="0000FF"/>
                </a:solidFill>
              </a:rPr>
              <a:t>“Squeezing and entanglement in a Bose-Einstein condensate,” </a:t>
            </a:r>
            <a:r>
              <a:rPr lang="en-US" sz="1800" i="1" dirty="0">
                <a:solidFill>
                  <a:srgbClr val="0000FF"/>
                </a:solidFill>
              </a:rPr>
              <a:t>Nature</a:t>
            </a:r>
            <a:r>
              <a:rPr lang="en-US" sz="1800" dirty="0">
                <a:solidFill>
                  <a:srgbClr val="0000FF"/>
                </a:solidFill>
              </a:rPr>
              <a:t> </a:t>
            </a:r>
            <a:r>
              <a:rPr lang="en-US" sz="1800" b="1" dirty="0">
                <a:solidFill>
                  <a:srgbClr val="0000FF"/>
                </a:solidFill>
              </a:rPr>
              <a:t>455</a:t>
            </a:r>
            <a:r>
              <a:rPr lang="en-US" sz="1800" dirty="0">
                <a:solidFill>
                  <a:srgbClr val="0000FF"/>
                </a:solidFill>
              </a:rPr>
              <a:t>, 1216-1219 (2008</a:t>
            </a:r>
            <a:r>
              <a:rPr lang="en-US" sz="1800" dirty="0" smtClean="0">
                <a:solidFill>
                  <a:srgbClr val="0000FF"/>
                </a:solidFill>
              </a:rPr>
              <a:t>),</a:t>
            </a:r>
          </a:p>
          <a:p>
            <a:pPr marL="0" indent="0">
              <a:lnSpc>
                <a:spcPct val="75000"/>
              </a:lnSpc>
              <a:buFontTx/>
              <a:buNone/>
            </a:pPr>
            <a:r>
              <a:rPr lang="en-US" sz="1800" dirty="0" smtClean="0"/>
              <a:t>H. Hennig, J. Dorignac, and D. K. Campbell </a:t>
            </a:r>
            <a:r>
              <a:rPr lang="en-US" sz="1800" dirty="0">
                <a:solidFill>
                  <a:srgbClr val="0000FF"/>
                </a:solidFill>
              </a:rPr>
              <a:t>“Transfer of BECs through discrete breathers in optical lattices,” </a:t>
            </a:r>
            <a:r>
              <a:rPr lang="en-US" sz="1800" i="1" dirty="0" smtClean="0"/>
              <a:t>Phys. Rev. A </a:t>
            </a:r>
            <a:r>
              <a:rPr lang="en-US" sz="1800" b="1" i="1" dirty="0" smtClean="0"/>
              <a:t>8</a:t>
            </a:r>
            <a:r>
              <a:rPr lang="en-US" sz="1800" b="1" dirty="0" smtClean="0"/>
              <a:t>2</a:t>
            </a:r>
            <a:r>
              <a:rPr lang="en-US" sz="1800" dirty="0" smtClean="0"/>
              <a:t> 053604 (2010) .</a:t>
            </a:r>
            <a:endParaRPr lang="en-US" sz="1800" dirty="0"/>
          </a:p>
          <a:p>
            <a:pPr marL="0" indent="0">
              <a:lnSpc>
                <a:spcPct val="75000"/>
              </a:lnSpc>
              <a:buFontTx/>
              <a:buNone/>
            </a:pPr>
            <a:r>
              <a:rPr lang="en-US" sz="1800" dirty="0" err="1"/>
              <a:t>Y.Kivshar</a:t>
            </a:r>
            <a:r>
              <a:rPr lang="en-US" sz="1800" dirty="0"/>
              <a:t> and D. K. Campbell, </a:t>
            </a:r>
            <a:r>
              <a:rPr lang="en-US" sz="1800" dirty="0">
                <a:solidFill>
                  <a:srgbClr val="0000FF"/>
                </a:solidFill>
              </a:rPr>
              <a:t>“</a:t>
            </a:r>
            <a:r>
              <a:rPr lang="en-US" sz="1800" dirty="0" err="1">
                <a:solidFill>
                  <a:srgbClr val="0000FF"/>
                </a:solidFill>
              </a:rPr>
              <a:t>Peierls-Nabarro</a:t>
            </a:r>
            <a:r>
              <a:rPr lang="en-US" sz="1800" dirty="0">
                <a:solidFill>
                  <a:srgbClr val="0000FF"/>
                </a:solidFill>
              </a:rPr>
              <a:t> potential barrier for highly localized nonlinear modes</a:t>
            </a:r>
            <a:r>
              <a:rPr lang="en-US" sz="1800" dirty="0">
                <a:solidFill>
                  <a:srgbClr val="00B050"/>
                </a:solidFill>
              </a:rPr>
              <a:t>,</a:t>
            </a:r>
            <a:r>
              <a:rPr lang="en-US" sz="1800" dirty="0"/>
              <a:t>” </a:t>
            </a:r>
            <a:r>
              <a:rPr lang="en-US" sz="1800" i="1" dirty="0"/>
              <a:t>Phys. Rev. E </a:t>
            </a:r>
            <a:r>
              <a:rPr lang="en-US" sz="1800" b="1" dirty="0"/>
              <a:t>49</a:t>
            </a:r>
            <a:r>
              <a:rPr lang="en-US" sz="1800" dirty="0"/>
              <a:t>, 3077 (1993).</a:t>
            </a:r>
          </a:p>
          <a:p>
            <a:pPr marL="0" indent="0">
              <a:lnSpc>
                <a:spcPct val="75000"/>
              </a:lnSpc>
              <a:buFontTx/>
              <a:buNone/>
            </a:pPr>
            <a:r>
              <a:rPr lang="en-US" sz="1800" dirty="0"/>
              <a:t>Yuri </a:t>
            </a:r>
            <a:r>
              <a:rPr lang="en-US" sz="1800" dirty="0" err="1"/>
              <a:t>Kivshar</a:t>
            </a:r>
            <a:r>
              <a:rPr lang="en-US" sz="1800" dirty="0"/>
              <a:t> and </a:t>
            </a:r>
            <a:r>
              <a:rPr lang="en-US" sz="1800" dirty="0" err="1"/>
              <a:t>Sergej</a:t>
            </a:r>
            <a:r>
              <a:rPr lang="en-US" sz="1800" dirty="0"/>
              <a:t> </a:t>
            </a:r>
            <a:r>
              <a:rPr lang="en-US" sz="1800" dirty="0" err="1"/>
              <a:t>Flach</a:t>
            </a:r>
            <a:r>
              <a:rPr lang="en-US" sz="1800" dirty="0"/>
              <a:t>, guest editors, </a:t>
            </a:r>
            <a:r>
              <a:rPr lang="en-US" sz="1800" i="1" dirty="0"/>
              <a:t>Chaos</a:t>
            </a:r>
            <a:r>
              <a:rPr lang="en-US" sz="1800" dirty="0"/>
              <a:t> </a:t>
            </a:r>
            <a:r>
              <a:rPr lang="en-US" sz="1800" b="1" dirty="0"/>
              <a:t>13</a:t>
            </a:r>
            <a:r>
              <a:rPr lang="en-US" sz="1800" dirty="0"/>
              <a:t>, #2 Focus Issue</a:t>
            </a:r>
            <a:r>
              <a:rPr lang="en-US" sz="1800" dirty="0" smtClean="0"/>
              <a:t>: </a:t>
            </a:r>
            <a:r>
              <a:rPr lang="en-US" sz="1800" dirty="0" smtClean="0">
                <a:solidFill>
                  <a:srgbClr val="0000FF"/>
                </a:solidFill>
              </a:rPr>
              <a:t>“Nonlinear Localized Modes: Physics and Applications,” </a:t>
            </a:r>
            <a:endParaRPr lang="en-US" sz="1800" dirty="0">
              <a:solidFill>
                <a:srgbClr val="0000FF"/>
              </a:solidFill>
            </a:endParaRPr>
          </a:p>
          <a:p>
            <a:pPr marL="0" indent="0">
              <a:lnSpc>
                <a:spcPct val="75000"/>
              </a:lnSpc>
              <a:buFontTx/>
              <a:buNone/>
            </a:pPr>
            <a:r>
              <a:rPr lang="en-US" sz="1800" dirty="0"/>
              <a:t>R. </a:t>
            </a:r>
            <a:r>
              <a:rPr lang="en-US" sz="1800" dirty="0" err="1"/>
              <a:t>Livi</a:t>
            </a:r>
            <a:r>
              <a:rPr lang="en-US" sz="1800" dirty="0"/>
              <a:t>, R. </a:t>
            </a:r>
            <a:r>
              <a:rPr lang="en-US" sz="1800" dirty="0" err="1"/>
              <a:t>Franzosi</a:t>
            </a:r>
            <a:r>
              <a:rPr lang="en-US" sz="1800" dirty="0"/>
              <a:t>, and G-L. </a:t>
            </a:r>
            <a:r>
              <a:rPr lang="en-US" sz="1800" dirty="0" err="1"/>
              <a:t>Oppo</a:t>
            </a:r>
            <a:r>
              <a:rPr lang="en-US" sz="1800" dirty="0" smtClean="0">
                <a:solidFill>
                  <a:srgbClr val="0000FF"/>
                </a:solidFill>
              </a:rPr>
              <a:t>, </a:t>
            </a:r>
            <a:r>
              <a:rPr lang="en-US" sz="1800" dirty="0">
                <a:solidFill>
                  <a:srgbClr val="0000FF"/>
                </a:solidFill>
              </a:rPr>
              <a:t>“Self-localization of Bose-Einstein Condensates in Optical </a:t>
            </a:r>
            <a:r>
              <a:rPr lang="en-US" sz="1800" dirty="0" err="1">
                <a:solidFill>
                  <a:srgbClr val="0000FF"/>
                </a:solidFill>
              </a:rPr>
              <a:t>Lattiices</a:t>
            </a:r>
            <a:r>
              <a:rPr lang="en-US" sz="1800" dirty="0">
                <a:solidFill>
                  <a:srgbClr val="0000FF"/>
                </a:solidFill>
              </a:rPr>
              <a:t> via Boundary Dissipation,” </a:t>
            </a:r>
            <a:r>
              <a:rPr lang="en-US" sz="1800" i="1" dirty="0">
                <a:solidFill>
                  <a:srgbClr val="0000FF"/>
                </a:solidFill>
              </a:rPr>
              <a:t>Phys. Rev. Letters</a:t>
            </a:r>
            <a:r>
              <a:rPr lang="en-US" sz="1800" dirty="0">
                <a:solidFill>
                  <a:srgbClr val="0000FF"/>
                </a:solidFill>
              </a:rPr>
              <a:t> </a:t>
            </a:r>
            <a:r>
              <a:rPr lang="en-US" sz="1800" b="1" dirty="0">
                <a:solidFill>
                  <a:srgbClr val="0000FF"/>
                </a:solidFill>
              </a:rPr>
              <a:t>97</a:t>
            </a:r>
            <a:r>
              <a:rPr lang="en-US" sz="1800" dirty="0">
                <a:solidFill>
                  <a:srgbClr val="0000FF"/>
                </a:solidFill>
              </a:rPr>
              <a:t>, 060401 (2006). </a:t>
            </a:r>
          </a:p>
          <a:p>
            <a:pPr marL="0" indent="0">
              <a:lnSpc>
                <a:spcPct val="75000"/>
              </a:lnSpc>
              <a:buFontTx/>
              <a:buNone/>
            </a:pPr>
            <a:r>
              <a:rPr lang="en-US" sz="1800" dirty="0"/>
              <a:t>G.S. Ng et al, </a:t>
            </a:r>
            <a:r>
              <a:rPr lang="en-US" sz="1800" dirty="0">
                <a:solidFill>
                  <a:srgbClr val="0000FF"/>
                </a:solidFill>
              </a:rPr>
              <a:t>“Avalanches of Bose-Einstein condensates in leaking optical lattices,”</a:t>
            </a:r>
            <a:r>
              <a:rPr lang="en-US" sz="1800" dirty="0"/>
              <a:t> </a:t>
            </a:r>
            <a:r>
              <a:rPr lang="en-US" sz="1800" i="1" dirty="0"/>
              <a:t>New J. Phys.</a:t>
            </a:r>
            <a:r>
              <a:rPr lang="en-US" sz="1800" dirty="0"/>
              <a:t> </a:t>
            </a:r>
            <a:r>
              <a:rPr lang="en-US" sz="1800" b="1" dirty="0"/>
              <a:t>11</a:t>
            </a:r>
            <a:r>
              <a:rPr lang="en-US" sz="1800" dirty="0"/>
              <a:t>, 073045 (2009).</a:t>
            </a:r>
          </a:p>
          <a:p>
            <a:pPr marL="0" indent="0">
              <a:lnSpc>
                <a:spcPct val="75000"/>
              </a:lnSpc>
              <a:buFontTx/>
              <a:buNone/>
            </a:pPr>
            <a:r>
              <a:rPr lang="en-US" sz="1800" dirty="0"/>
              <a:t>A. </a:t>
            </a:r>
            <a:r>
              <a:rPr lang="en-US" sz="1800" dirty="0" err="1"/>
              <a:t>Trombbettoni</a:t>
            </a:r>
            <a:r>
              <a:rPr lang="en-US" sz="1800" dirty="0"/>
              <a:t> and A. </a:t>
            </a:r>
            <a:r>
              <a:rPr lang="en-US" sz="1800" dirty="0" err="1"/>
              <a:t>Smerzi</a:t>
            </a:r>
            <a:r>
              <a:rPr lang="en-US" sz="1800" dirty="0"/>
              <a:t> </a:t>
            </a:r>
            <a:r>
              <a:rPr lang="en-US" sz="1800" dirty="0">
                <a:solidFill>
                  <a:srgbClr val="0000FF"/>
                </a:solidFill>
              </a:rPr>
              <a:t>“Discrete </a:t>
            </a:r>
            <a:r>
              <a:rPr lang="en-US" sz="1800" dirty="0" err="1">
                <a:solidFill>
                  <a:srgbClr val="0000FF"/>
                </a:solidFill>
              </a:rPr>
              <a:t>Solitons</a:t>
            </a:r>
            <a:r>
              <a:rPr lang="en-US" sz="1800" dirty="0">
                <a:solidFill>
                  <a:srgbClr val="0000FF"/>
                </a:solidFill>
              </a:rPr>
              <a:t> and Breathers with Dilute Bose-Einstein Condensates,”</a:t>
            </a:r>
            <a:r>
              <a:rPr lang="en-US" sz="1800" dirty="0"/>
              <a:t> </a:t>
            </a:r>
            <a:r>
              <a:rPr lang="en-US" sz="1800" i="1" dirty="0"/>
              <a:t>Phys. Rev. </a:t>
            </a:r>
            <a:r>
              <a:rPr lang="en-US" sz="1800" i="1" dirty="0" err="1"/>
              <a:t>Lett</a:t>
            </a:r>
            <a:r>
              <a:rPr lang="en-US" sz="1800" i="1" dirty="0"/>
              <a:t>.</a:t>
            </a:r>
            <a:r>
              <a:rPr lang="en-US" sz="1800" dirty="0"/>
              <a:t> </a:t>
            </a:r>
            <a:r>
              <a:rPr lang="en-US" sz="1800" b="1" dirty="0"/>
              <a:t>86</a:t>
            </a:r>
            <a:r>
              <a:rPr lang="en-US" sz="1800" dirty="0"/>
              <a:t>, 2353 (2001)</a:t>
            </a:r>
          </a:p>
          <a:p>
            <a:pPr marL="0" indent="0">
              <a:lnSpc>
                <a:spcPct val="75000"/>
              </a:lnSpc>
              <a:buFontTx/>
              <a:buNone/>
            </a:pPr>
            <a:endParaRPr lang="en-US" sz="1800" dirty="0"/>
          </a:p>
          <a:p>
            <a:pPr marL="0" indent="0">
              <a:lnSpc>
                <a:spcPct val="75000"/>
              </a:lnSpc>
              <a:buFontTx/>
              <a:buNone/>
            </a:pPr>
            <a:endParaRPr lang="en-US" sz="1800" dirty="0">
              <a:solidFill>
                <a:srgbClr val="0000CC"/>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62000" y="1752600"/>
            <a:ext cx="7696200" cy="2191369"/>
          </a:xfrm>
          <a:prstGeom prst="rect">
            <a:avLst/>
          </a:prstGeom>
          <a:noFill/>
        </p:spPr>
        <p:txBody>
          <a:bodyPr wrap="square" rtlCol="0">
            <a:spAutoFit/>
          </a:bodyPr>
          <a:lstStyle/>
          <a:p>
            <a:endParaRPr lang="en-US" sz="4400" dirty="0" smtClean="0">
              <a:solidFill>
                <a:srgbClr val="FF0000"/>
              </a:solidFill>
            </a:endParaRPr>
          </a:p>
          <a:p>
            <a:endParaRPr lang="en-US" sz="4400" dirty="0">
              <a:solidFill>
                <a:srgbClr val="FF0000"/>
              </a:solidFill>
            </a:endParaRPr>
          </a:p>
          <a:p>
            <a:pPr>
              <a:buNone/>
            </a:pPr>
            <a:r>
              <a:rPr lang="en-US" sz="4400" dirty="0" smtClean="0">
                <a:solidFill>
                  <a:srgbClr val="FF0000"/>
                </a:solidFill>
              </a:rPr>
              <a:t>            QUESTIONS ?</a:t>
            </a:r>
            <a:endParaRPr lang="en-US" sz="4400" dirty="0">
              <a:solidFill>
                <a:srgbClr val="FF0000"/>
              </a:solidFill>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TextBox 2"/>
          <p:cNvSpPr txBox="1"/>
          <p:nvPr/>
        </p:nvSpPr>
        <p:spPr>
          <a:xfrm>
            <a:off x="762000" y="1752600"/>
            <a:ext cx="7696200" cy="5185009"/>
          </a:xfrm>
          <a:prstGeom prst="rect">
            <a:avLst/>
          </a:prstGeom>
          <a:noFill/>
        </p:spPr>
        <p:txBody>
          <a:bodyPr wrap="square" rtlCol="0">
            <a:spAutoFit/>
          </a:bodyPr>
          <a:lstStyle/>
          <a:p>
            <a:pPr algn="ctr">
              <a:buNone/>
            </a:pPr>
            <a:r>
              <a:rPr lang="en-US" sz="5400" dirty="0" smtClean="0">
                <a:solidFill>
                  <a:srgbClr val="FF0000"/>
                </a:solidFill>
              </a:rPr>
              <a:t>Tanti </a:t>
            </a:r>
            <a:r>
              <a:rPr lang="en-US" sz="5400" dirty="0" err="1" smtClean="0">
                <a:solidFill>
                  <a:srgbClr val="FF0000"/>
                </a:solidFill>
              </a:rPr>
              <a:t>Auguri</a:t>
            </a:r>
            <a:r>
              <a:rPr lang="en-US" sz="5400" dirty="0" smtClean="0">
                <a:solidFill>
                  <a:srgbClr val="FF0000"/>
                </a:solidFill>
              </a:rPr>
              <a:t>, Pasquale!!</a:t>
            </a:r>
          </a:p>
          <a:p>
            <a:pPr algn="ctr">
              <a:buNone/>
            </a:pPr>
            <a:r>
              <a:rPr lang="en-US" sz="4400" dirty="0" err="1" smtClean="0">
                <a:solidFill>
                  <a:srgbClr val="FF0000"/>
                </a:solidFill>
              </a:rPr>
              <a:t>y</a:t>
            </a:r>
            <a:endParaRPr lang="en-US" sz="4400" dirty="0" smtClean="0">
              <a:solidFill>
                <a:srgbClr val="FF0000"/>
              </a:solidFill>
            </a:endParaRPr>
          </a:p>
          <a:p>
            <a:pPr algn="ctr">
              <a:buNone/>
            </a:pPr>
            <a:r>
              <a:rPr lang="en-US" sz="4400" dirty="0" smtClean="0">
                <a:solidFill>
                  <a:srgbClr val="FF0000"/>
                </a:solidFill>
              </a:rPr>
              <a:t>Grazie </a:t>
            </a:r>
            <a:r>
              <a:rPr lang="en-US" sz="4400" dirty="0" err="1" smtClean="0">
                <a:solidFill>
                  <a:srgbClr val="FF0000"/>
                </a:solidFill>
              </a:rPr>
              <a:t>Gianluca</a:t>
            </a:r>
            <a:r>
              <a:rPr lang="en-US" sz="4400" dirty="0" smtClean="0">
                <a:solidFill>
                  <a:srgbClr val="FF0000"/>
                </a:solidFill>
              </a:rPr>
              <a:t>, Cristina, </a:t>
            </a:r>
            <a:r>
              <a:rPr lang="en-US" sz="4400" dirty="0" err="1" smtClean="0">
                <a:solidFill>
                  <a:srgbClr val="FF0000"/>
                </a:solidFill>
              </a:rPr>
              <a:t>Domenico</a:t>
            </a:r>
            <a:r>
              <a:rPr lang="en-US" sz="4400" dirty="0" smtClean="0">
                <a:solidFill>
                  <a:srgbClr val="FF0000"/>
                </a:solidFill>
              </a:rPr>
              <a:t>, </a:t>
            </a:r>
            <a:r>
              <a:rPr lang="en-US" sz="4400" dirty="0" err="1" smtClean="0">
                <a:solidFill>
                  <a:srgbClr val="FF0000"/>
                </a:solidFill>
              </a:rPr>
              <a:t>y</a:t>
            </a:r>
            <a:r>
              <a:rPr lang="en-US" sz="4400" dirty="0" smtClean="0">
                <a:solidFill>
                  <a:srgbClr val="FF0000"/>
                </a:solidFill>
              </a:rPr>
              <a:t> Andrea</a:t>
            </a:r>
          </a:p>
          <a:p>
            <a:pPr algn="ctr">
              <a:buNone/>
            </a:pPr>
            <a:endParaRPr lang="en-US" sz="4400" dirty="0" smtClean="0">
              <a:solidFill>
                <a:srgbClr val="FF0000"/>
              </a:solidFill>
            </a:endParaRPr>
          </a:p>
          <a:p>
            <a:pPr>
              <a:buNone/>
            </a:pPr>
            <a:endParaRPr lang="en-US" sz="4400" dirty="0" smtClean="0">
              <a:solidFill>
                <a:srgbClr val="FF0000"/>
              </a:solidFill>
            </a:endParaRPr>
          </a:p>
          <a:p>
            <a:pPr>
              <a:buNone/>
            </a:pPr>
            <a:endParaRPr lang="en-US" sz="4400" dirty="0">
              <a:solidFill>
                <a:srgbClr val="FF0000"/>
              </a:solid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a:xfrm>
            <a:off x="457200" y="0"/>
            <a:ext cx="8229600" cy="1143000"/>
          </a:xfrm>
        </p:spPr>
        <p:txBody>
          <a:bodyPr/>
          <a:lstStyle/>
          <a:p>
            <a:r>
              <a:rPr lang="en-US"/>
              <a:t>Leakage via Avalanches</a:t>
            </a:r>
          </a:p>
        </p:txBody>
      </p:sp>
      <p:pic>
        <p:nvPicPr>
          <p:cNvPr id="293892" name="Picture 4"/>
          <p:cNvPicPr>
            <a:picLocks noGrp="1" noChangeAspect="1" noChangeArrowheads="1"/>
          </p:cNvPicPr>
          <p:nvPr>
            <p:ph type="body" idx="1"/>
          </p:nvPr>
        </p:nvPicPr>
        <p:blipFill>
          <a:blip r:embed="rId3" cstate="print"/>
          <a:srcRect/>
          <a:stretch>
            <a:fillRect/>
          </a:stretch>
        </p:blipFill>
        <p:spPr>
          <a:xfrm>
            <a:off x="4114800" y="1828800"/>
            <a:ext cx="4679950" cy="3306763"/>
          </a:xfrm>
          <a:noFill/>
          <a:ln/>
        </p:spPr>
      </p:pic>
      <p:sp>
        <p:nvSpPr>
          <p:cNvPr id="293893" name="Text Box 5"/>
          <p:cNvSpPr txBox="1">
            <a:spLocks noChangeArrowheads="1"/>
          </p:cNvSpPr>
          <p:nvPr/>
        </p:nvSpPr>
        <p:spPr bwMode="auto">
          <a:xfrm>
            <a:off x="1066800" y="5638800"/>
            <a:ext cx="7391400" cy="655638"/>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1600">
                <a:solidFill>
                  <a:srgbClr val="0000CC"/>
                </a:solidFill>
              </a:rPr>
              <a:t>Fig  4 from Ng </a:t>
            </a:r>
            <a:r>
              <a:rPr lang="en-US" sz="1600" i="1">
                <a:solidFill>
                  <a:srgbClr val="0000CC"/>
                </a:solidFill>
              </a:rPr>
              <a:t>et al.</a:t>
            </a:r>
            <a:r>
              <a:rPr lang="en-US" sz="1600">
                <a:solidFill>
                  <a:srgbClr val="0000CC"/>
                </a:solidFill>
              </a:rPr>
              <a:t>, </a:t>
            </a:r>
            <a:r>
              <a:rPr lang="en-US" sz="1600" i="1">
                <a:solidFill>
                  <a:srgbClr val="0000CC"/>
                </a:solidFill>
              </a:rPr>
              <a:t>New J. Phys</a:t>
            </a:r>
            <a:r>
              <a:rPr lang="en-US" sz="1600">
                <a:solidFill>
                  <a:srgbClr val="0000CC"/>
                </a:solidFill>
              </a:rPr>
              <a:t> </a:t>
            </a:r>
            <a:r>
              <a:rPr lang="en-US" sz="1600" b="1">
                <a:solidFill>
                  <a:srgbClr val="0000CC"/>
                </a:solidFill>
              </a:rPr>
              <a:t>11</a:t>
            </a:r>
            <a:r>
              <a:rPr lang="en-US" sz="1600">
                <a:solidFill>
                  <a:srgbClr val="0000CC"/>
                </a:solidFill>
              </a:rPr>
              <a:t>, 073045 (2009).</a:t>
            </a:r>
          </a:p>
          <a:p>
            <a:pPr marL="342900" indent="-342900">
              <a:spcBef>
                <a:spcPct val="50000"/>
              </a:spcBef>
              <a:buFontTx/>
              <a:buNone/>
            </a:pPr>
            <a:endParaRPr lang="en-US" sz="1600">
              <a:solidFill>
                <a:srgbClr val="0000CC"/>
              </a:solidFill>
            </a:endParaRPr>
          </a:p>
        </p:txBody>
      </p:sp>
      <p:sp>
        <p:nvSpPr>
          <p:cNvPr id="293894" name="Text Box 6"/>
          <p:cNvSpPr txBox="1">
            <a:spLocks noChangeArrowheads="1"/>
          </p:cNvSpPr>
          <p:nvPr/>
        </p:nvSpPr>
        <p:spPr bwMode="auto">
          <a:xfrm>
            <a:off x="0" y="1524000"/>
            <a:ext cx="4038600" cy="2563813"/>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2000"/>
              <a:t>    Extensive studies of OLs with differing numbers of wells (128&lt;M&lt;1024) and different values of </a:t>
            </a:r>
            <a:r>
              <a:rPr lang="el-GR" sz="2000">
                <a:cs typeface="Arial" charset="0"/>
              </a:rPr>
              <a:t>Λ</a:t>
            </a:r>
            <a:r>
              <a:rPr lang="en-US" sz="2000">
                <a:cs typeface="Arial" charset="0"/>
              </a:rPr>
              <a:t>. The authors establish a scaling law showing that the avalanche size P(J)~J</a:t>
            </a:r>
            <a:r>
              <a:rPr lang="en-US" sz="2000" baseline="30000">
                <a:cs typeface="Arial" charset="0"/>
              </a:rPr>
              <a:t>-1.86</a:t>
            </a:r>
            <a:r>
              <a:rPr lang="en-US" sz="2000">
                <a:cs typeface="Arial" charset="0"/>
              </a:rPr>
              <a:t>. Scattering from DBs controls the avalanches: </a:t>
            </a:r>
            <a:r>
              <a:rPr lang="en-US" sz="2000">
                <a:solidFill>
                  <a:srgbClr val="FF0000"/>
                </a:solidFill>
                <a:cs typeface="Arial" charset="0"/>
              </a:rPr>
              <a:t>How can we understand this? </a:t>
            </a:r>
            <a:endParaRPr lang="el-GR" sz="2000" baseline="30000">
              <a:solidFill>
                <a:srgbClr val="FF0000"/>
              </a:solidFill>
              <a:cs typeface="Arial"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p:txBody>
          <a:bodyPr/>
          <a:lstStyle/>
          <a:p>
            <a:r>
              <a:rPr lang="en-US"/>
              <a:t>What is a BEC ?</a:t>
            </a:r>
          </a:p>
        </p:txBody>
      </p:sp>
      <p:sp>
        <p:nvSpPr>
          <p:cNvPr id="287747" name="Rectangle 3"/>
          <p:cNvSpPr>
            <a:spLocks noGrp="1" noChangeArrowheads="1"/>
          </p:cNvSpPr>
          <p:nvPr>
            <p:ph type="body" idx="1"/>
          </p:nvPr>
        </p:nvSpPr>
        <p:spPr>
          <a:xfrm>
            <a:off x="457200" y="1295400"/>
            <a:ext cx="8229600" cy="4724400"/>
          </a:xfrm>
        </p:spPr>
        <p:txBody>
          <a:bodyPr/>
          <a:lstStyle/>
          <a:p>
            <a:pPr>
              <a:lnSpc>
                <a:spcPct val="90000"/>
              </a:lnSpc>
            </a:pPr>
            <a:r>
              <a:rPr lang="en-US" sz="2100"/>
              <a:t>Bose-Einstein (BE) statistics describe indistinguishable quantum particles, differ from classical (Boltzmann) statistics and are known to apply to integer spin quantum particles (phonons, atoms, molecules), which are now called “bosons.”.</a:t>
            </a:r>
          </a:p>
          <a:p>
            <a:pPr>
              <a:lnSpc>
                <a:spcPct val="90000"/>
              </a:lnSpc>
            </a:pPr>
            <a:r>
              <a:rPr lang="en-US" sz="2100"/>
              <a:t>Most striking difference in BE statistics is that any number of bosons can occupy a given quantum state (no “exclusion”)</a:t>
            </a:r>
          </a:p>
          <a:p>
            <a:pPr>
              <a:lnSpc>
                <a:spcPct val="90000"/>
              </a:lnSpc>
            </a:pPr>
            <a:r>
              <a:rPr lang="en-US" sz="2100"/>
              <a:t>In 1925 Einstein showed that this implies that at very low temperatures bosons “condense” into the lowest quantum state, creating a quantum system with (potentially) a macroscopic number of particles—a Bose-Einstein condensate (BEC).  </a:t>
            </a:r>
          </a:p>
          <a:p>
            <a:pPr>
              <a:lnSpc>
                <a:spcPct val="90000"/>
              </a:lnSpc>
            </a:pPr>
            <a:r>
              <a:rPr lang="en-US" sz="2100"/>
              <a:t>In 1995, group of Carl Wieman and Eric Cornell at JILA observed BEC in ultracold gas of Rb</a:t>
            </a:r>
            <a:r>
              <a:rPr lang="en-US" sz="2100" baseline="30000"/>
              <a:t>87</a:t>
            </a:r>
            <a:r>
              <a:rPr lang="en-US" sz="2100"/>
              <a:t> atoms; a few months later, group of Wolfgang Ketterle observed a much larger number of atoms in a BEC in Na</a:t>
            </a:r>
            <a:r>
              <a:rPr lang="en-US" sz="2100" baseline="30000"/>
              <a:t>23</a:t>
            </a:r>
            <a:r>
              <a:rPr lang="en-US" sz="2100"/>
              <a:t>. The three shared the 2001 Nobel Prize in Physics for their discoveries.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83650" name="Rectangle 2"/>
          <p:cNvSpPr>
            <a:spLocks noGrp="1" noChangeArrowheads="1"/>
          </p:cNvSpPr>
          <p:nvPr>
            <p:ph type="title"/>
          </p:nvPr>
        </p:nvSpPr>
        <p:spPr/>
        <p:txBody>
          <a:bodyPr/>
          <a:lstStyle/>
          <a:p>
            <a:r>
              <a:rPr lang="en-US"/>
              <a:t>First Image of a BEC</a:t>
            </a:r>
          </a:p>
        </p:txBody>
      </p:sp>
      <p:pic>
        <p:nvPicPr>
          <p:cNvPr id="283655" name="Picture 7"/>
          <p:cNvPicPr>
            <a:picLocks noChangeAspect="1" noChangeArrowheads="1"/>
          </p:cNvPicPr>
          <p:nvPr/>
        </p:nvPicPr>
        <p:blipFill>
          <a:blip r:embed="rId3" cstate="print"/>
          <a:srcRect/>
          <a:stretch>
            <a:fillRect/>
          </a:stretch>
        </p:blipFill>
        <p:spPr bwMode="auto">
          <a:xfrm>
            <a:off x="2286000" y="1524000"/>
            <a:ext cx="4427538" cy="1857375"/>
          </a:xfrm>
          <a:prstGeom prst="rect">
            <a:avLst/>
          </a:prstGeom>
          <a:noFill/>
          <a:ln w="9525" algn="ctr">
            <a:noFill/>
            <a:miter lim="800000"/>
            <a:headEnd/>
            <a:tailEnd/>
          </a:ln>
          <a:effectLst/>
        </p:spPr>
      </p:pic>
      <p:sp>
        <p:nvSpPr>
          <p:cNvPr id="283656" name="Text Box 8"/>
          <p:cNvSpPr txBox="1">
            <a:spLocks noChangeArrowheads="1"/>
          </p:cNvSpPr>
          <p:nvPr/>
        </p:nvSpPr>
        <p:spPr bwMode="auto">
          <a:xfrm>
            <a:off x="914400" y="3505200"/>
            <a:ext cx="7391400" cy="2193925"/>
          </a:xfrm>
          <a:prstGeom prst="rect">
            <a:avLst/>
          </a:prstGeom>
          <a:noFill/>
          <a:ln w="9525" algn="ctr">
            <a:noFill/>
            <a:miter lim="800000"/>
            <a:headEnd/>
            <a:tailEnd/>
          </a:ln>
          <a:effectLst/>
        </p:spPr>
        <p:txBody>
          <a:bodyPr>
            <a:spAutoFit/>
          </a:bodyPr>
          <a:lstStyle/>
          <a:p>
            <a:pPr marL="342900" indent="-342900">
              <a:lnSpc>
                <a:spcPct val="100000"/>
              </a:lnSpc>
              <a:buFontTx/>
              <a:buNone/>
            </a:pPr>
            <a:endParaRPr lang="en-US" sz="1800" dirty="0"/>
          </a:p>
          <a:p>
            <a:pPr marL="342900" indent="-342900">
              <a:lnSpc>
                <a:spcPct val="100000"/>
              </a:lnSpc>
              <a:buFontTx/>
              <a:buNone/>
            </a:pPr>
            <a:r>
              <a:rPr lang="en-US" sz="1800" dirty="0"/>
              <a:t>      False color images of the velocity distribution of a cloud of Rb</a:t>
            </a:r>
            <a:r>
              <a:rPr lang="en-US" sz="1800" baseline="30000" dirty="0"/>
              <a:t>87</a:t>
            </a:r>
            <a:r>
              <a:rPr lang="en-US" sz="1800" dirty="0"/>
              <a:t> atoms near T</a:t>
            </a:r>
            <a:r>
              <a:rPr lang="en-US" sz="1800" baseline="-25000" dirty="0"/>
              <a:t>C</a:t>
            </a:r>
            <a:r>
              <a:rPr lang="en-US" sz="1800" dirty="0"/>
              <a:t> = 170 </a:t>
            </a:r>
            <a:r>
              <a:rPr lang="en-US" sz="1800" dirty="0" err="1"/>
              <a:t>nk</a:t>
            </a:r>
            <a:r>
              <a:rPr lang="en-US" sz="1800" dirty="0"/>
              <a:t>. a) above transition; </a:t>
            </a:r>
            <a:r>
              <a:rPr lang="en-US" sz="1800" dirty="0" err="1"/>
              <a:t>b</a:t>
            </a:r>
            <a:r>
              <a:rPr lang="en-US" sz="1800" dirty="0"/>
              <a:t>) emerging condensate;</a:t>
            </a:r>
            <a:r>
              <a:rPr lang="en-US" sz="1800" dirty="0" smtClean="0"/>
              <a:t> </a:t>
            </a:r>
            <a:r>
              <a:rPr lang="en-US" sz="1800" dirty="0" err="1" smtClean="0"/>
              <a:t>c</a:t>
            </a:r>
            <a:r>
              <a:rPr lang="en-US" sz="1800" dirty="0" smtClean="0"/>
              <a:t>) </a:t>
            </a:r>
            <a:r>
              <a:rPr lang="en-US" sz="1800" dirty="0"/>
              <a:t>well-developed condensate of roughly 2000 atoms, described by a macroscopic quantum wave function, </a:t>
            </a:r>
            <a:r>
              <a:rPr lang="el-GR" sz="1800" dirty="0">
                <a:cs typeface="Arial" charset="0"/>
              </a:rPr>
              <a:t>Φ</a:t>
            </a:r>
          </a:p>
          <a:p>
            <a:pPr marL="342900" indent="-342900">
              <a:lnSpc>
                <a:spcPct val="100000"/>
              </a:lnSpc>
              <a:buFontTx/>
              <a:buNone/>
            </a:pPr>
            <a:r>
              <a:rPr lang="en-US" sz="1800" dirty="0"/>
              <a:t>       </a:t>
            </a:r>
            <a:r>
              <a:rPr lang="en-US" sz="1600" dirty="0">
                <a:solidFill>
                  <a:srgbClr val="0000CC"/>
                </a:solidFill>
              </a:rPr>
              <a:t>E. Cornell and C. </a:t>
            </a:r>
            <a:r>
              <a:rPr lang="en-US" sz="1600" dirty="0" err="1">
                <a:solidFill>
                  <a:srgbClr val="0000CC"/>
                </a:solidFill>
              </a:rPr>
              <a:t>Wieman</a:t>
            </a:r>
            <a:r>
              <a:rPr lang="en-US" sz="1600" dirty="0">
                <a:solidFill>
                  <a:srgbClr val="0000CC"/>
                </a:solidFill>
              </a:rPr>
              <a:t> </a:t>
            </a:r>
            <a:r>
              <a:rPr lang="en-US" sz="1600" i="1" dirty="0">
                <a:solidFill>
                  <a:srgbClr val="0000CC"/>
                </a:solidFill>
              </a:rPr>
              <a:t>Science</a:t>
            </a:r>
            <a:r>
              <a:rPr lang="en-US" sz="1600" dirty="0">
                <a:solidFill>
                  <a:srgbClr val="0000CC"/>
                </a:solidFill>
              </a:rPr>
              <a:t> </a:t>
            </a:r>
            <a:r>
              <a:rPr lang="en-US" sz="1600" b="1" dirty="0">
                <a:solidFill>
                  <a:srgbClr val="0000CC"/>
                </a:solidFill>
              </a:rPr>
              <a:t>269</a:t>
            </a:r>
            <a:r>
              <a:rPr lang="en-US" sz="1600" dirty="0">
                <a:solidFill>
                  <a:srgbClr val="0000CC"/>
                </a:solidFill>
              </a:rPr>
              <a:t>, 198-201</a:t>
            </a:r>
            <a:r>
              <a:rPr lang="en-US" sz="1600" dirty="0">
                <a:solidFill>
                  <a:srgbClr val="3366FF"/>
                </a:solidFill>
              </a:rPr>
              <a:t> (1995) </a:t>
            </a:r>
          </a:p>
          <a:p>
            <a:pPr marL="342900" indent="-342900">
              <a:spcBef>
                <a:spcPct val="50000"/>
              </a:spcBef>
              <a:buFontTx/>
              <a:buNone/>
            </a:pPr>
            <a:endParaRPr lang="en-US" sz="1600" dirty="0">
              <a:solidFill>
                <a:srgbClr val="3366FF"/>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p:txBody>
          <a:bodyPr/>
          <a:lstStyle/>
          <a:p>
            <a:r>
              <a:rPr lang="en-US"/>
              <a:t>Another Image of BEC</a:t>
            </a:r>
          </a:p>
        </p:txBody>
      </p:sp>
      <p:pic>
        <p:nvPicPr>
          <p:cNvPr id="267268" name="Picture 4"/>
          <p:cNvPicPr>
            <a:picLocks noGrp="1" noChangeAspect="1" noChangeArrowheads="1"/>
          </p:cNvPicPr>
          <p:nvPr>
            <p:ph type="body" idx="1"/>
          </p:nvPr>
        </p:nvPicPr>
        <p:blipFill>
          <a:blip r:embed="rId3" cstate="print"/>
          <a:srcRect/>
          <a:stretch>
            <a:fillRect/>
          </a:stretch>
        </p:blipFill>
        <p:spPr>
          <a:xfrm>
            <a:off x="1905000" y="1600200"/>
            <a:ext cx="5321300" cy="3290888"/>
          </a:xfrm>
          <a:noFill/>
          <a:ln/>
        </p:spPr>
      </p:pic>
      <p:sp>
        <p:nvSpPr>
          <p:cNvPr id="267269" name="Text Box 5"/>
          <p:cNvSpPr txBox="1">
            <a:spLocks noChangeArrowheads="1"/>
          </p:cNvSpPr>
          <p:nvPr/>
        </p:nvSpPr>
        <p:spPr bwMode="auto">
          <a:xfrm>
            <a:off x="1981200" y="5334000"/>
            <a:ext cx="7467600" cy="312738"/>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1600">
                <a:solidFill>
                  <a:srgbClr val="0000CC"/>
                </a:solidFill>
              </a:rPr>
              <a:t>W. Ketterle, Nobel Lecture </a:t>
            </a:r>
            <a:r>
              <a:rPr lang="en-US" sz="1600" i="1">
                <a:solidFill>
                  <a:srgbClr val="0000CC"/>
                </a:solidFill>
              </a:rPr>
              <a:t>RMP</a:t>
            </a:r>
            <a:r>
              <a:rPr lang="en-US" sz="1600">
                <a:solidFill>
                  <a:srgbClr val="0000CC"/>
                </a:solidFill>
              </a:rPr>
              <a:t> </a:t>
            </a:r>
            <a:r>
              <a:rPr lang="en-US" sz="1600" b="1">
                <a:solidFill>
                  <a:srgbClr val="0000CC"/>
                </a:solidFill>
              </a:rPr>
              <a:t>74</a:t>
            </a:r>
            <a:r>
              <a:rPr lang="en-US" sz="1600">
                <a:solidFill>
                  <a:srgbClr val="0000CC"/>
                </a:solidFill>
              </a:rPr>
              <a:t> p 1140 (2002)</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p:txBody>
          <a:bodyPr/>
          <a:lstStyle/>
          <a:p>
            <a:r>
              <a:rPr lang="en-US"/>
              <a:t>Modeling BEC</a:t>
            </a:r>
          </a:p>
        </p:txBody>
      </p:sp>
      <p:sp>
        <p:nvSpPr>
          <p:cNvPr id="306179" name="Rectangle 3"/>
          <p:cNvSpPr>
            <a:spLocks noGrp="1" noChangeArrowheads="1"/>
          </p:cNvSpPr>
          <p:nvPr>
            <p:ph type="body" idx="1"/>
          </p:nvPr>
        </p:nvSpPr>
        <p:spPr>
          <a:xfrm>
            <a:off x="228600" y="1371600"/>
            <a:ext cx="8686800" cy="1600200"/>
          </a:xfrm>
        </p:spPr>
        <p:txBody>
          <a:bodyPr/>
          <a:lstStyle/>
          <a:p>
            <a:pPr>
              <a:buFontTx/>
              <a:buNone/>
            </a:pPr>
            <a:r>
              <a:rPr lang="en-US"/>
              <a:t>   </a:t>
            </a:r>
            <a:r>
              <a:rPr lang="en-US" sz="2200"/>
              <a:t>BEC is described by a quantum wavefunction </a:t>
            </a:r>
            <a:r>
              <a:rPr lang="el-GR" sz="2200">
                <a:cs typeface="Arial" charset="0"/>
              </a:rPr>
              <a:t>Φ</a:t>
            </a:r>
            <a:r>
              <a:rPr lang="en-US" sz="2200">
                <a:cs typeface="Arial" charset="0"/>
              </a:rPr>
              <a:t>(x,t). In the context of cold atomic vapors trapped in an external potential (typically combined magnetic confinement and optical potential) </a:t>
            </a:r>
            <a:r>
              <a:rPr lang="el-GR" sz="2200">
                <a:cs typeface="Arial" charset="0"/>
              </a:rPr>
              <a:t>Φ</a:t>
            </a:r>
            <a:r>
              <a:rPr lang="en-US" sz="2200">
                <a:cs typeface="Arial" charset="0"/>
              </a:rPr>
              <a:t>(x,t) obeys the semi-classical “Gross-Pitaevskii” equation (GPE)</a:t>
            </a:r>
          </a:p>
          <a:p>
            <a:pPr>
              <a:buFontTx/>
              <a:buNone/>
            </a:pPr>
            <a:endParaRPr lang="el-GR" sz="2200">
              <a:cs typeface="Arial" charset="0"/>
            </a:endParaRPr>
          </a:p>
        </p:txBody>
      </p:sp>
      <p:pic>
        <p:nvPicPr>
          <p:cNvPr id="306180" name="Picture 4"/>
          <p:cNvPicPr>
            <a:picLocks noChangeAspect="1" noChangeArrowheads="1"/>
          </p:cNvPicPr>
          <p:nvPr/>
        </p:nvPicPr>
        <p:blipFill>
          <a:blip r:embed="rId3" cstate="print"/>
          <a:srcRect/>
          <a:stretch>
            <a:fillRect/>
          </a:stretch>
        </p:blipFill>
        <p:spPr bwMode="auto">
          <a:xfrm>
            <a:off x="914400" y="3048000"/>
            <a:ext cx="6578600" cy="973138"/>
          </a:xfrm>
          <a:prstGeom prst="rect">
            <a:avLst/>
          </a:prstGeom>
          <a:noFill/>
          <a:ln w="9525" algn="ctr">
            <a:noFill/>
            <a:miter lim="800000"/>
            <a:headEnd/>
            <a:tailEnd/>
          </a:ln>
          <a:effectLst/>
        </p:spPr>
      </p:pic>
      <p:sp>
        <p:nvSpPr>
          <p:cNvPr id="306181" name="Text Box 5"/>
          <p:cNvSpPr txBox="1">
            <a:spLocks noChangeArrowheads="1"/>
          </p:cNvSpPr>
          <p:nvPr/>
        </p:nvSpPr>
        <p:spPr bwMode="auto">
          <a:xfrm>
            <a:off x="685800" y="4246563"/>
            <a:ext cx="7848600" cy="2203450"/>
          </a:xfrm>
          <a:prstGeom prst="rect">
            <a:avLst/>
          </a:prstGeom>
          <a:noFill/>
          <a:ln w="9525" algn="ctr">
            <a:noFill/>
            <a:miter lim="800000"/>
            <a:headEnd/>
            <a:tailEnd/>
          </a:ln>
          <a:effectLst/>
        </p:spPr>
        <p:txBody>
          <a:bodyPr>
            <a:spAutoFit/>
          </a:bodyPr>
          <a:lstStyle/>
          <a:p>
            <a:pPr marL="342900" indent="-342900">
              <a:spcBef>
                <a:spcPct val="0"/>
              </a:spcBef>
            </a:pPr>
            <a:r>
              <a:rPr lang="en-US" sz="2200"/>
              <a:t>Nonlinear dynamicists recognize this immediately as a variant of the Nonlinear Schr</a:t>
            </a:r>
            <a:r>
              <a:rPr lang="en-US" sz="2200">
                <a:cs typeface="Arial" charset="0"/>
              </a:rPr>
              <a:t>ödinger equation, here in 3D and with an external potential—more on this later.</a:t>
            </a:r>
          </a:p>
          <a:p>
            <a:pPr marL="342900" indent="-342900">
              <a:spcBef>
                <a:spcPct val="0"/>
              </a:spcBef>
            </a:pPr>
            <a:r>
              <a:rPr lang="en-US" sz="2200">
                <a:cs typeface="Arial" charset="0"/>
              </a:rPr>
              <a:t>The interaction term—g</a:t>
            </a:r>
            <a:r>
              <a:rPr lang="en-US" sz="2200" baseline="-25000">
                <a:cs typeface="Arial" charset="0"/>
              </a:rPr>
              <a:t>0</a:t>
            </a:r>
            <a:r>
              <a:rPr lang="en-US" sz="2200">
                <a:cs typeface="Arial" charset="0"/>
              </a:rPr>
              <a:t>—describes s-wave scattering of atoms </a:t>
            </a:r>
          </a:p>
          <a:p>
            <a:pPr marL="342900" indent="-342900">
              <a:spcBef>
                <a:spcPct val="0"/>
              </a:spcBef>
            </a:pPr>
            <a:r>
              <a:rPr lang="en-US" sz="2200">
                <a:cs typeface="Arial" charset="0"/>
              </a:rPr>
              <a:t>In 1D case (realizable depending on external potential) we expect (continuum) solitons among excitations.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79554" name="Rectangle 2"/>
          <p:cNvSpPr>
            <a:spLocks noGrp="1" noChangeArrowheads="1"/>
          </p:cNvSpPr>
          <p:nvPr>
            <p:ph type="title"/>
          </p:nvPr>
        </p:nvSpPr>
        <p:spPr/>
        <p:txBody>
          <a:bodyPr/>
          <a:lstStyle/>
          <a:p>
            <a:r>
              <a:rPr lang="en-US"/>
              <a:t>BEC in an Optical Lattice</a:t>
            </a:r>
          </a:p>
        </p:txBody>
      </p:sp>
      <p:sp>
        <p:nvSpPr>
          <p:cNvPr id="279557" name="Text Box 5"/>
          <p:cNvSpPr txBox="1">
            <a:spLocks noChangeArrowheads="1"/>
          </p:cNvSpPr>
          <p:nvPr/>
        </p:nvSpPr>
        <p:spPr bwMode="auto">
          <a:xfrm>
            <a:off x="1219200" y="6096000"/>
            <a:ext cx="6934200" cy="339725"/>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1600">
                <a:solidFill>
                  <a:srgbClr val="0000CC"/>
                </a:solidFill>
              </a:rPr>
              <a:t>Image from I. Bloch </a:t>
            </a:r>
            <a:r>
              <a:rPr lang="en-US" sz="1600" i="1">
                <a:solidFill>
                  <a:srgbClr val="0000CC"/>
                </a:solidFill>
              </a:rPr>
              <a:t>Nature</a:t>
            </a:r>
            <a:r>
              <a:rPr lang="en-US" sz="1600">
                <a:solidFill>
                  <a:srgbClr val="0000CC"/>
                </a:solidFill>
              </a:rPr>
              <a:t> </a:t>
            </a:r>
            <a:r>
              <a:rPr lang="en-US" sz="1600" b="1">
                <a:solidFill>
                  <a:srgbClr val="0000CC"/>
                </a:solidFill>
              </a:rPr>
              <a:t>453</a:t>
            </a:r>
            <a:r>
              <a:rPr lang="en-US" sz="1600">
                <a:solidFill>
                  <a:srgbClr val="0000CC"/>
                </a:solidFill>
              </a:rPr>
              <a:t> 1016-1022 (2008)</a:t>
            </a:r>
            <a:r>
              <a:rPr lang="en-US" sz="1800"/>
              <a:t> </a:t>
            </a:r>
          </a:p>
        </p:txBody>
      </p:sp>
      <p:pic>
        <p:nvPicPr>
          <p:cNvPr id="279559" name="Picture 7"/>
          <p:cNvPicPr>
            <a:picLocks noGrp="1" noChangeAspect="1" noChangeArrowheads="1"/>
          </p:cNvPicPr>
          <p:nvPr>
            <p:ph type="body" idx="1"/>
          </p:nvPr>
        </p:nvPicPr>
        <p:blipFill>
          <a:blip r:embed="rId3" cstate="print"/>
          <a:srcRect/>
          <a:stretch>
            <a:fillRect/>
          </a:stretch>
        </p:blipFill>
        <p:spPr>
          <a:xfrm>
            <a:off x="2133600" y="1828800"/>
            <a:ext cx="4660900" cy="1257300"/>
          </a:xfrm>
          <a:noFill/>
          <a:ln/>
        </p:spPr>
      </p:pic>
      <p:sp>
        <p:nvSpPr>
          <p:cNvPr id="279560" name="Text Box 8"/>
          <p:cNvSpPr txBox="1">
            <a:spLocks noChangeArrowheads="1"/>
          </p:cNvSpPr>
          <p:nvPr/>
        </p:nvSpPr>
        <p:spPr bwMode="auto">
          <a:xfrm>
            <a:off x="838200" y="3124200"/>
            <a:ext cx="7467600" cy="1077913"/>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2400"/>
              <a:t>    Counter-propagating laser pulses creating standing wave that interacts with atoms, so that the BEC experiences a periodic potential of the form:</a:t>
            </a:r>
          </a:p>
        </p:txBody>
      </p:sp>
      <p:pic>
        <p:nvPicPr>
          <p:cNvPr id="279561" name="Picture 9"/>
          <p:cNvPicPr>
            <a:picLocks noChangeAspect="1" noChangeArrowheads="1"/>
          </p:cNvPicPr>
          <p:nvPr/>
        </p:nvPicPr>
        <p:blipFill>
          <a:blip r:embed="rId4" cstate="print"/>
          <a:srcRect/>
          <a:stretch>
            <a:fillRect/>
          </a:stretch>
        </p:blipFill>
        <p:spPr bwMode="auto">
          <a:xfrm>
            <a:off x="1981200" y="4343400"/>
            <a:ext cx="1676400" cy="515938"/>
          </a:xfrm>
          <a:prstGeom prst="rect">
            <a:avLst/>
          </a:prstGeom>
          <a:noFill/>
          <a:ln w="9525" algn="ctr">
            <a:noFill/>
            <a:miter lim="800000"/>
            <a:headEnd/>
            <a:tailEnd/>
          </a:ln>
          <a:effectLst/>
        </p:spPr>
      </p:pic>
      <p:sp>
        <p:nvSpPr>
          <p:cNvPr id="279564" name="Text Box 12"/>
          <p:cNvSpPr txBox="1">
            <a:spLocks noChangeArrowheads="1"/>
          </p:cNvSpPr>
          <p:nvPr/>
        </p:nvSpPr>
        <p:spPr bwMode="auto">
          <a:xfrm>
            <a:off x="533400" y="5029200"/>
            <a:ext cx="8382000" cy="1077913"/>
          </a:xfrm>
          <a:prstGeom prst="rect">
            <a:avLst/>
          </a:prstGeom>
          <a:noFill/>
          <a:ln w="9525" algn="ctr">
            <a:noFill/>
            <a:miter lim="800000"/>
            <a:headEnd/>
            <a:tailEnd/>
          </a:ln>
          <a:effectLst/>
        </p:spPr>
        <p:txBody>
          <a:bodyPr>
            <a:spAutoFit/>
          </a:bodyPr>
          <a:lstStyle/>
          <a:p>
            <a:pPr marL="342900" indent="-342900">
              <a:spcBef>
                <a:spcPct val="50000"/>
              </a:spcBef>
              <a:buFontTx/>
              <a:buNone/>
            </a:pPr>
            <a:r>
              <a:rPr lang="en-US" sz="2400" i="1"/>
              <a:t>    U</a:t>
            </a:r>
            <a:r>
              <a:rPr lang="en-US" sz="2400" i="1" baseline="-25000"/>
              <a:t>L</a:t>
            </a:r>
            <a:r>
              <a:rPr lang="en-US" sz="2400" i="1"/>
              <a:t>(x,y) </a:t>
            </a:r>
            <a:r>
              <a:rPr lang="en-US" sz="2400"/>
              <a:t>is transverse confining potential, </a:t>
            </a:r>
            <a:r>
              <a:rPr lang="el-GR" sz="2400">
                <a:cs typeface="Arial" charset="0"/>
              </a:rPr>
              <a:t>λ</a:t>
            </a:r>
            <a:r>
              <a:rPr lang="en-US" sz="2400">
                <a:cs typeface="Arial" charset="0"/>
              </a:rPr>
              <a:t> is the laser wavelength (typically 850 nm) and “</a:t>
            </a:r>
            <a:r>
              <a:rPr lang="en-US" sz="2400" i="1">
                <a:cs typeface="Arial" charset="0"/>
              </a:rPr>
              <a:t>z</a:t>
            </a:r>
            <a:r>
              <a:rPr lang="en-US" sz="2400">
                <a:cs typeface="Arial" charset="0"/>
              </a:rPr>
              <a:t>” is the direction of motion.</a:t>
            </a:r>
            <a:endParaRPr lang="el-GR" sz="2400" i="1">
              <a:cs typeface="Arial" charset="0"/>
            </a:endParaRPr>
          </a:p>
        </p:txBody>
      </p:sp>
      <p:pic>
        <p:nvPicPr>
          <p:cNvPr id="279565" name="Picture 13"/>
          <p:cNvPicPr>
            <a:picLocks noChangeAspect="1" noChangeArrowheads="1"/>
          </p:cNvPicPr>
          <p:nvPr/>
        </p:nvPicPr>
        <p:blipFill>
          <a:blip r:embed="rId5" cstate="print"/>
          <a:srcRect/>
          <a:stretch>
            <a:fillRect/>
          </a:stretch>
        </p:blipFill>
        <p:spPr bwMode="auto">
          <a:xfrm>
            <a:off x="3733800" y="4267200"/>
            <a:ext cx="3048000" cy="668338"/>
          </a:xfrm>
          <a:prstGeom prst="rect">
            <a:avLst/>
          </a:prstGeom>
          <a:noFill/>
          <a:ln w="9525" algn="ctr">
            <a:noFill/>
            <a:miter lim="800000"/>
            <a:headEnd/>
            <a:tailEnd/>
          </a:ln>
          <a:effectLst/>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tag name="DEFAULTMAGNIFICATION" val="2"/>
  <p:tag name="DEFAULTRESOLUTION" val="1200"/>
  <p:tag name="DEFAULTWORKAROUNDTRANSPARENCYBUG" val="False"/>
  <p:tag name="DEFAULTTRANSPARENT" val="False"/>
  <p:tag name="DEFAULTBLEND" val="False"/>
  <p:tag name="DEFAULTBITMAP" val="pngmono"/>
  <p:tag name="TEX2PSBATCH" val="latex --interaction=nonstopmode $(base).tex; dvips -D $(res) -E -o $(base).ps $(base).dvi"/>
  <p:tag name="TEX2PS" val="latex $(base).tex; dvips -D $(res) -E -o $(base).ps $(base).dvi"/>
  <p:tag name="DEFAULTDISPLAYSOURCE" val="\documentclass{slides}\pagestyle{empty}&#10;\begin{document}&#10;&#10;\end{document}&#10;"/>
  <p:tag name="USEBOLDAMS" val="False"/>
  <p:tag name="EMBEDFONTS" val="False"/>
  <p:tag name="USEAMSFONTS" val="True"/>
  <p:tag name="TEXPOINTINIT" val=""/>
  <p:tag name="DEFAULTFONTSIZE" val="10"/>
  <p:tag name="DEFAULTWIDTH" val="348"/>
  <p:tag name="DEFAULTHEIGHT" val="278"/>
</p:tagLst>
</file>

<file path=ppt/theme/theme1.xml><?xml version="1.0" encoding="utf-8"?>
<a:theme xmlns:a="http://schemas.openxmlformats.org/drawingml/2006/main" name="Watermark">
  <a:themeElements>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fontScheme name="Watermar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rgbClr val="CC0000"/>
          </a:buClr>
          <a:buSzTx/>
          <a:buFontTx/>
          <a:buChar char="•"/>
          <a:tabLst/>
          <a:defRPr kumimoji="0" lang="en-US"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342900" marR="0" indent="-342900" algn="l" defTabSz="914400" rtl="0" eaLnBrk="1" fontAlgn="base" latinLnBrk="0" hangingPunct="1">
          <a:lnSpc>
            <a:spcPct val="90000"/>
          </a:lnSpc>
          <a:spcBef>
            <a:spcPct val="20000"/>
          </a:spcBef>
          <a:spcAft>
            <a:spcPct val="0"/>
          </a:spcAft>
          <a:buClr>
            <a:srgbClr val="CC0000"/>
          </a:buClr>
          <a:buSzTx/>
          <a:buFontTx/>
          <a:buChar char="•"/>
          <a:tabLst/>
          <a:defRPr kumimoji="0" lang="en-US" sz="2800" b="0" i="0" u="none" strike="noStrike" cap="none" normalizeH="0" baseline="0" smtClean="0">
            <a:ln>
              <a:noFill/>
            </a:ln>
            <a:solidFill>
              <a:schemeClr val="tx1"/>
            </a:solidFill>
            <a:effectLst/>
            <a:latin typeface="Arial" charset="0"/>
          </a:defRPr>
        </a:defPPr>
      </a:lstStyle>
    </a:lnDef>
  </a:objectDefaults>
  <a:extraClrSchemeLst>
    <a:extraClrScheme>
      <a:clrScheme name="Watermark 1">
        <a:dk1>
          <a:srgbClr val="000000"/>
        </a:dk1>
        <a:lt1>
          <a:srgbClr val="FFFFFF"/>
        </a:lt1>
        <a:dk2>
          <a:srgbClr val="000000"/>
        </a:dk2>
        <a:lt2>
          <a:srgbClr val="808080"/>
        </a:lt2>
        <a:accent1>
          <a:srgbClr val="CCCCFF"/>
        </a:accent1>
        <a:accent2>
          <a:srgbClr val="D9D8EC"/>
        </a:accent2>
        <a:accent3>
          <a:srgbClr val="FFFFFF"/>
        </a:accent3>
        <a:accent4>
          <a:srgbClr val="000000"/>
        </a:accent4>
        <a:accent5>
          <a:srgbClr val="E2E2FF"/>
        </a:accent5>
        <a:accent6>
          <a:srgbClr val="C4C4D6"/>
        </a:accent6>
        <a:hlink>
          <a:srgbClr val="6767FF"/>
        </a:hlink>
        <a:folHlink>
          <a:srgbClr val="9933FF"/>
        </a:folHlink>
      </a:clrScheme>
      <a:clrMap bg1="lt1" tx1="dk1" bg2="lt2" tx2="dk2" accent1="accent1" accent2="accent2" accent3="accent3" accent4="accent4" accent5="accent5" accent6="accent6" hlink="hlink" folHlink="folHlink"/>
    </a:extraClrScheme>
    <a:extraClrScheme>
      <a:clrScheme name="Watermark 2">
        <a:dk1>
          <a:srgbClr val="000000"/>
        </a:dk1>
        <a:lt1>
          <a:srgbClr val="FFFFFF"/>
        </a:lt1>
        <a:dk2>
          <a:srgbClr val="666633"/>
        </a:dk2>
        <a:lt2>
          <a:srgbClr val="5F5F5F"/>
        </a:lt2>
        <a:accent1>
          <a:srgbClr val="FFCC00"/>
        </a:accent1>
        <a:accent2>
          <a:srgbClr val="EFF0B2"/>
        </a:accent2>
        <a:accent3>
          <a:srgbClr val="FFFFFF"/>
        </a:accent3>
        <a:accent4>
          <a:srgbClr val="000000"/>
        </a:accent4>
        <a:accent5>
          <a:srgbClr val="FFE2AA"/>
        </a:accent5>
        <a:accent6>
          <a:srgbClr val="D9D9A1"/>
        </a:accent6>
        <a:hlink>
          <a:srgbClr val="808000"/>
        </a:hlink>
        <a:folHlink>
          <a:srgbClr val="CCCC00"/>
        </a:folHlink>
      </a:clrScheme>
      <a:clrMap bg1="lt1" tx1="dk1" bg2="lt2" tx2="dk2" accent1="accent1" accent2="accent2" accent3="accent3" accent4="accent4" accent5="accent5" accent6="accent6" hlink="hlink" folHlink="folHlink"/>
    </a:extraClrScheme>
    <a:extraClrScheme>
      <a:clrScheme name="Watermark 3">
        <a:dk1>
          <a:srgbClr val="000000"/>
        </a:dk1>
        <a:lt1>
          <a:srgbClr val="FFFFFF"/>
        </a:lt1>
        <a:dk2>
          <a:srgbClr val="000000"/>
        </a:dk2>
        <a:lt2>
          <a:srgbClr val="666699"/>
        </a:lt2>
        <a:accent1>
          <a:srgbClr val="9BB0CB"/>
        </a:accent1>
        <a:accent2>
          <a:srgbClr val="D1E0CE"/>
        </a:accent2>
        <a:accent3>
          <a:srgbClr val="FFFFFF"/>
        </a:accent3>
        <a:accent4>
          <a:srgbClr val="000000"/>
        </a:accent4>
        <a:accent5>
          <a:srgbClr val="CBD4E2"/>
        </a:accent5>
        <a:accent6>
          <a:srgbClr val="BDCBBA"/>
        </a:accent6>
        <a:hlink>
          <a:srgbClr val="8EA642"/>
        </a:hlink>
        <a:folHlink>
          <a:srgbClr val="CCCC00"/>
        </a:folHlink>
      </a:clrScheme>
      <a:clrMap bg1="lt1" tx1="dk1" bg2="lt2" tx2="dk2" accent1="accent1" accent2="accent2" accent3="accent3" accent4="accent4" accent5="accent5" accent6="accent6" hlink="hlink" folHlink="folHlink"/>
    </a:extraClrScheme>
    <a:extraClrScheme>
      <a:clrScheme name="Watermark 4">
        <a:dk1>
          <a:srgbClr val="333300"/>
        </a:dk1>
        <a:lt1>
          <a:srgbClr val="FFFFCC"/>
        </a:lt1>
        <a:dk2>
          <a:srgbClr val="336600"/>
        </a:dk2>
        <a:lt2>
          <a:srgbClr val="FFFFCC"/>
        </a:lt2>
        <a:accent1>
          <a:srgbClr val="99CC00"/>
        </a:accent1>
        <a:accent2>
          <a:srgbClr val="669900"/>
        </a:accent2>
        <a:accent3>
          <a:srgbClr val="ADB8AA"/>
        </a:accent3>
        <a:accent4>
          <a:srgbClr val="DADAAE"/>
        </a:accent4>
        <a:accent5>
          <a:srgbClr val="CAE2AA"/>
        </a:accent5>
        <a:accent6>
          <a:srgbClr val="5C8A00"/>
        </a:accent6>
        <a:hlink>
          <a:srgbClr val="CC9900"/>
        </a:hlink>
        <a:folHlink>
          <a:srgbClr val="FFCC00"/>
        </a:folHlink>
      </a:clrScheme>
      <a:clrMap bg1="dk2" tx1="lt1" bg2="dk1" tx2="lt2" accent1="accent1" accent2="accent2" accent3="accent3" accent4="accent4" accent5="accent5" accent6="accent6" hlink="hlink" folHlink="folHlink"/>
    </a:extraClrScheme>
    <a:extraClrScheme>
      <a:clrScheme name="Watermark 5">
        <a:dk1>
          <a:srgbClr val="424458"/>
        </a:dk1>
        <a:lt1>
          <a:srgbClr val="FFFFFF"/>
        </a:lt1>
        <a:dk2>
          <a:srgbClr val="004A48"/>
        </a:dk2>
        <a:lt2>
          <a:srgbClr val="FFFFFF"/>
        </a:lt2>
        <a:accent1>
          <a:srgbClr val="83B200"/>
        </a:accent1>
        <a:accent2>
          <a:srgbClr val="006260"/>
        </a:accent2>
        <a:accent3>
          <a:srgbClr val="AAB1B1"/>
        </a:accent3>
        <a:accent4>
          <a:srgbClr val="DADADA"/>
        </a:accent4>
        <a:accent5>
          <a:srgbClr val="C1D5AA"/>
        </a:accent5>
        <a:accent6>
          <a:srgbClr val="005856"/>
        </a:accent6>
        <a:hlink>
          <a:srgbClr val="6666FF"/>
        </a:hlink>
        <a:folHlink>
          <a:srgbClr val="B2B2B2"/>
        </a:folHlink>
      </a:clrScheme>
      <a:clrMap bg1="dk2" tx1="lt1" bg2="dk1" tx2="lt2" accent1="accent1" accent2="accent2" accent3="accent3" accent4="accent4" accent5="accent5" accent6="accent6" hlink="hlink" folHlink="folHlink"/>
    </a:extraClrScheme>
    <a:extraClrScheme>
      <a:clrScheme name="Watermark 6">
        <a:dk1>
          <a:srgbClr val="000000"/>
        </a:dk1>
        <a:lt1>
          <a:srgbClr val="FFFFFF"/>
        </a:lt1>
        <a:dk2>
          <a:srgbClr val="1C2046"/>
        </a:dk2>
        <a:lt2>
          <a:srgbClr val="FFFFFF"/>
        </a:lt2>
        <a:accent1>
          <a:srgbClr val="00CCFF"/>
        </a:accent1>
        <a:accent2>
          <a:srgbClr val="2D226E"/>
        </a:accent2>
        <a:accent3>
          <a:srgbClr val="ABABB0"/>
        </a:accent3>
        <a:accent4>
          <a:srgbClr val="DADADA"/>
        </a:accent4>
        <a:accent5>
          <a:srgbClr val="AAE2FF"/>
        </a:accent5>
        <a:accent6>
          <a:srgbClr val="281E63"/>
        </a:accent6>
        <a:hlink>
          <a:srgbClr val="666699"/>
        </a:hlink>
        <a:folHlink>
          <a:srgbClr val="9999FF"/>
        </a:folHlink>
      </a:clrScheme>
      <a:clrMap bg1="dk2" tx1="lt1" bg2="dk1" tx2="lt2" accent1="accent1" accent2="accent2" accent3="accent3" accent4="accent4" accent5="accent5" accent6="accent6" hlink="hlink" folHlink="folHlink"/>
    </a:extraClrScheme>
    <a:extraClrScheme>
      <a:clrScheme name="Watermark 7">
        <a:dk1>
          <a:srgbClr val="424458"/>
        </a:dk1>
        <a:lt1>
          <a:srgbClr val="FFFFFF"/>
        </a:lt1>
        <a:dk2>
          <a:srgbClr val="000066"/>
        </a:dk2>
        <a:lt2>
          <a:srgbClr val="FFFFFF"/>
        </a:lt2>
        <a:accent1>
          <a:srgbClr val="6666FF"/>
        </a:accent1>
        <a:accent2>
          <a:srgbClr val="333399"/>
        </a:accent2>
        <a:accent3>
          <a:srgbClr val="AAAAB8"/>
        </a:accent3>
        <a:accent4>
          <a:srgbClr val="DADADA"/>
        </a:accent4>
        <a:accent5>
          <a:srgbClr val="B8B8FF"/>
        </a:accent5>
        <a:accent6>
          <a:srgbClr val="2D2D8A"/>
        </a:accent6>
        <a:hlink>
          <a:srgbClr val="FF9900"/>
        </a:hlink>
        <a:folHlink>
          <a:srgbClr val="CCCC00"/>
        </a:folHlink>
      </a:clrScheme>
      <a:clrMap bg1="dk2" tx1="lt1" bg2="dk1" tx2="lt2" accent1="accent1" accent2="accent2" accent3="accent3" accent4="accent4" accent5="accent5" accent6="accent6" hlink="hlink" folHlink="folHlink"/>
    </a:extraClrScheme>
    <a:extraClrScheme>
      <a:clrScheme name="Watermark 8">
        <a:dk1>
          <a:srgbClr val="1C1C1C"/>
        </a:dk1>
        <a:lt1>
          <a:srgbClr val="FFFFCC"/>
        </a:lt1>
        <a:dk2>
          <a:srgbClr val="390B20"/>
        </a:dk2>
        <a:lt2>
          <a:srgbClr val="FFFFCC"/>
        </a:lt2>
        <a:accent1>
          <a:srgbClr val="FF916F"/>
        </a:accent1>
        <a:accent2>
          <a:srgbClr val="561450"/>
        </a:accent2>
        <a:accent3>
          <a:srgbClr val="AEAAAB"/>
        </a:accent3>
        <a:accent4>
          <a:srgbClr val="DADAAE"/>
        </a:accent4>
        <a:accent5>
          <a:srgbClr val="FFC7BB"/>
        </a:accent5>
        <a:accent6>
          <a:srgbClr val="4D1148"/>
        </a:accent6>
        <a:hlink>
          <a:srgbClr val="637D95"/>
        </a:hlink>
        <a:folHlink>
          <a:srgbClr val="FFCC00"/>
        </a:folHlink>
      </a:clrScheme>
      <a:clrMap bg1="dk2" tx1="lt1" bg2="dk1" tx2="lt2" accent1="accent1" accent2="accent2" accent3="accent3" accent4="accent4" accent5="accent5" accent6="accent6" hlink="hlink" folHlink="folHlink"/>
    </a:extraClrScheme>
    <a:extraClrScheme>
      <a:clrScheme name="Watermark 9">
        <a:dk1>
          <a:srgbClr val="4C0000"/>
        </a:dk1>
        <a:lt1>
          <a:srgbClr val="FFFFFF"/>
        </a:lt1>
        <a:dk2>
          <a:srgbClr val="722104"/>
        </a:dk2>
        <a:lt2>
          <a:srgbClr val="FFFFFF"/>
        </a:lt2>
        <a:accent1>
          <a:srgbClr val="CC6600"/>
        </a:accent1>
        <a:accent2>
          <a:srgbClr val="8A2E00"/>
        </a:accent2>
        <a:accent3>
          <a:srgbClr val="BCABAA"/>
        </a:accent3>
        <a:accent4>
          <a:srgbClr val="DADADA"/>
        </a:accent4>
        <a:accent5>
          <a:srgbClr val="E2B8AA"/>
        </a:accent5>
        <a:accent6>
          <a:srgbClr val="7D2900"/>
        </a:accent6>
        <a:hlink>
          <a:srgbClr val="FFCC00"/>
        </a:hlink>
        <a:folHlink>
          <a:srgbClr val="FF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9401</TotalTime>
  <Words>3967</Words>
  <Application>Microsoft Macintosh PowerPoint</Application>
  <PresentationFormat>On-screen Show (4:3)</PresentationFormat>
  <Paragraphs>238</Paragraphs>
  <Slides>45</Slides>
  <Notes>44</Notes>
  <HiddenSlides>0</HiddenSlides>
  <MMClips>0</MMClips>
  <ScaleCrop>false</ScaleCrop>
  <HeadingPairs>
    <vt:vector size="6" baseType="variant">
      <vt:variant>
        <vt:lpstr>Design Template</vt:lpstr>
      </vt:variant>
      <vt:variant>
        <vt:i4>1</vt:i4>
      </vt:variant>
      <vt:variant>
        <vt:lpstr>Embedded OLE Servers</vt:lpstr>
      </vt:variant>
      <vt:variant>
        <vt:i4>1</vt:i4>
      </vt:variant>
      <vt:variant>
        <vt:lpstr>Slide Titles</vt:lpstr>
      </vt:variant>
      <vt:variant>
        <vt:i4>45</vt:i4>
      </vt:variant>
    </vt:vector>
  </HeadingPairs>
  <TitlesOfParts>
    <vt:vector size="47" baseType="lpstr">
      <vt:lpstr>Watermark</vt:lpstr>
      <vt:lpstr>Acrobat Document</vt:lpstr>
      <vt:lpstr>Transfer of BECs through Intrinsic Localized Modes in an Optical Lattice  </vt:lpstr>
      <vt:lpstr>A Little History with Pasquale</vt:lpstr>
      <vt:lpstr>Bottom Line</vt:lpstr>
      <vt:lpstr>Outline</vt:lpstr>
      <vt:lpstr>What is a BEC ?</vt:lpstr>
      <vt:lpstr>First Image of a BEC</vt:lpstr>
      <vt:lpstr>Another Image of BEC</vt:lpstr>
      <vt:lpstr>Modeling BEC</vt:lpstr>
      <vt:lpstr>BEC in an Optical Lattice</vt:lpstr>
      <vt:lpstr>BECs in Optical Lattices</vt:lpstr>
      <vt:lpstr>Interlude on “Intrinsic Localized Modes” </vt:lpstr>
      <vt:lpstr>ILMs: Intuition and Theory</vt:lpstr>
      <vt:lpstr>ILMs: Intuition and Theory</vt:lpstr>
      <vt:lpstr>Specific Example: Φ4 Equation</vt:lpstr>
      <vt:lpstr>ILMs: Intuition and Theory</vt:lpstr>
      <vt:lpstr>Explicit Example of ILMs in Φ4</vt:lpstr>
      <vt:lpstr>Experiments in Optical Waveguides</vt:lpstr>
      <vt:lpstr>Experiments in Optical Waveguides</vt:lpstr>
      <vt:lpstr>Where do we stand?</vt:lpstr>
      <vt:lpstr>Excitations of BECs in OLs</vt:lpstr>
      <vt:lpstr>Excitations of BECs in OLs and their interactions2121</vt:lpstr>
      <vt:lpstr>Excitations of BECs in OLs and their interactions</vt:lpstr>
      <vt:lpstr>Summary of Transport through bright ILM</vt:lpstr>
      <vt:lpstr>Heuristic Understanding of ILM Interactions</vt:lpstr>
      <vt:lpstr>Analytic approach to DNLSE for Trimer </vt:lpstr>
      <vt:lpstr>ILM solutions and heuristic approach</vt:lpstr>
      <vt:lpstr>Recall “Peierls-Nabarro” Barrier</vt:lpstr>
      <vt:lpstr>Peierls-Nabarro Energy Landscape</vt:lpstr>
      <vt:lpstr>Peierls-Nabarro Energy Landscape</vt:lpstr>
      <vt:lpstr>Peierls-Nabarro Energy Landscape</vt:lpstr>
      <vt:lpstr>Peierls-Nabarro Energy Landscape</vt:lpstr>
      <vt:lpstr>Dynamics on the PN Landscape</vt:lpstr>
      <vt:lpstr>Dynamics on the PN Landscape</vt:lpstr>
      <vt:lpstr>Dynamics on the PN Landscape</vt:lpstr>
      <vt:lpstr>Dynamics on the PN Landscape</vt:lpstr>
      <vt:lpstr>Norm Transfer vs. Total Energy</vt:lpstr>
      <vt:lpstr>Results on Extended Optical Lattices </vt:lpstr>
      <vt:lpstr>Results at low energy</vt:lpstr>
      <vt:lpstr>Results at higher energy</vt:lpstr>
      <vt:lpstr>Results for Longer Times</vt:lpstr>
      <vt:lpstr>Summary and Conclusions</vt:lpstr>
      <vt:lpstr>Selected References </vt:lpstr>
      <vt:lpstr>Slide 43</vt:lpstr>
      <vt:lpstr>Slide 44</vt:lpstr>
      <vt:lpstr>Leakage via Avalanches</vt:lpstr>
    </vt:vector>
  </TitlesOfParts>
  <Company>Boston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Title of this talk goes here</dc:title>
  <dc:creator>kara</dc:creator>
  <cp:lastModifiedBy>David Campbell</cp:lastModifiedBy>
  <cp:revision>497</cp:revision>
  <dcterms:created xsi:type="dcterms:W3CDTF">2011-01-08T07:24:12Z</dcterms:created>
  <dcterms:modified xsi:type="dcterms:W3CDTF">2011-01-08T07:26:59Z</dcterms:modified>
</cp:coreProperties>
</file>